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 id="2147483698" r:id="rId6"/>
  </p:sldMasterIdLst>
  <p:notesMasterIdLst>
    <p:notesMasterId r:id="rId8"/>
  </p:notesMasterIdLst>
  <p:sldIdLst>
    <p:sldId id="400" r:id="rId7"/>
    <p:sldId id="417" r:id="rId9"/>
    <p:sldId id="418" r:id="rId10"/>
    <p:sldId id="481" r:id="rId11"/>
    <p:sldId id="519" r:id="rId12"/>
    <p:sldId id="520" r:id="rId13"/>
    <p:sldId id="627" r:id="rId14"/>
    <p:sldId id="554" r:id="rId15"/>
    <p:sldId id="628" r:id="rId16"/>
    <p:sldId id="629" r:id="rId17"/>
    <p:sldId id="630" r:id="rId18"/>
    <p:sldId id="631" r:id="rId19"/>
    <p:sldId id="521" r:id="rId20"/>
    <p:sldId id="555" r:id="rId21"/>
    <p:sldId id="556" r:id="rId22"/>
    <p:sldId id="632" r:id="rId23"/>
    <p:sldId id="633" r:id="rId24"/>
    <p:sldId id="634" r:id="rId25"/>
    <p:sldId id="557" r:id="rId26"/>
    <p:sldId id="635" r:id="rId27"/>
    <p:sldId id="636" r:id="rId28"/>
    <p:sldId id="552" r:id="rId29"/>
    <p:sldId id="399" r:id="rId30"/>
  </p:sldIdLst>
  <p:sldSz cx="12192000" cy="6858000"/>
  <p:notesSz cx="6858000" cy="9144000"/>
  <p:custDataLst>
    <p:tags r:id="rId35"/>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B9BD9"/>
    <a:srgbClr val="2F75B4"/>
    <a:srgbClr val="91CEE2"/>
    <a:srgbClr val="99C1E4"/>
    <a:srgbClr val="FFFFFF"/>
    <a:srgbClr val="E6F2FB"/>
    <a:srgbClr val="D3ECF1"/>
    <a:srgbClr val="175094"/>
    <a:srgbClr val="7AAEDC"/>
    <a:srgbClr val="F2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2124"/>
        <p:guide pos="384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5" Type="http://schemas.openxmlformats.org/officeDocument/2006/relationships/tags" Target="tags/tag593.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5540"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5541"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p:sp>
      <p:sp>
        <p:nvSpPr>
          <p:cNvPr id="67586" name="备注占位符 2"/>
          <p:cNvSpPr>
            <a:spLocks noGrp="1"/>
          </p:cNvSpPr>
          <p:nvPr>
            <p:ph type="body"/>
          </p:nvPr>
        </p:nvSpPr>
        <p:spPr/>
        <p:txBody>
          <a:bodyPr anchor="t" anchorCtr="0"/>
          <a:p>
            <a:pPr lvl="0"/>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p:sp>
      <p:sp>
        <p:nvSpPr>
          <p:cNvPr id="126978" name="备注占位符 2"/>
          <p:cNvSpPr>
            <a:spLocks noGrp="1"/>
          </p:cNvSpPr>
          <p:nvPr>
            <p:ph type="body"/>
          </p:nvPr>
        </p:nvSpPr>
        <p:spPr/>
        <p:txBody>
          <a:bodyPr anchor="t" anchorCtr="0"/>
          <a:p>
            <a:pPr lvl="0"/>
            <a:endParaRPr lang="zh-CN" altLang="en-US"/>
          </a:p>
        </p:txBody>
      </p:sp>
      <p:sp>
        <p:nvSpPr>
          <p:cNvPr id="126979"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85.xml"/><Relationship Id="rId7" Type="http://schemas.openxmlformats.org/officeDocument/2006/relationships/image" Target="../media/image2.png"/><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1.png"/><Relationship Id="rId2" Type="http://schemas.openxmlformats.org/officeDocument/2006/relationships/tags" Target="../tags/tag281.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image" Target="../media/image4.png"/><Relationship Id="rId10" Type="http://schemas.openxmlformats.org/officeDocument/2006/relationships/tags" Target="../tags/tag286.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3.xml"/><Relationship Id="rId7" Type="http://schemas.openxmlformats.org/officeDocument/2006/relationships/image" Target="../media/image7.emf"/><Relationship Id="rId6" Type="http://schemas.openxmlformats.org/officeDocument/2006/relationships/tags" Target="../tags/tag292.xml"/><Relationship Id="rId5" Type="http://schemas.openxmlformats.org/officeDocument/2006/relationships/image" Target="../media/image6.emf"/><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image" Target="../media/image9.emf"/><Relationship Id="rId10" Type="http://schemas.openxmlformats.org/officeDocument/2006/relationships/tags" Target="../tags/tag29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image" Target="../media/image11.png"/><Relationship Id="rId7" Type="http://schemas.openxmlformats.org/officeDocument/2006/relationships/tags" Target="../tags/tag301.xml"/><Relationship Id="rId6" Type="http://schemas.openxmlformats.org/officeDocument/2006/relationships/image" Target="../media/image10.png"/><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png"/><Relationship Id="rId2" Type="http://schemas.openxmlformats.org/officeDocument/2006/relationships/tags" Target="../tags/tag298.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08.xml"/><Relationship Id="rId7" Type="http://schemas.openxmlformats.org/officeDocument/2006/relationships/image" Target="../media/image7.emf"/><Relationship Id="rId6" Type="http://schemas.openxmlformats.org/officeDocument/2006/relationships/tags" Target="../tags/tag307.xml"/><Relationship Id="rId5" Type="http://schemas.openxmlformats.org/officeDocument/2006/relationships/image" Target="../media/image6.emf"/><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9.emf"/><Relationship Id="rId10" Type="http://schemas.openxmlformats.org/officeDocument/2006/relationships/tags" Target="../tags/tag309.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16.xml"/><Relationship Id="rId7" Type="http://schemas.openxmlformats.org/officeDocument/2006/relationships/image" Target="../media/image7.emf"/><Relationship Id="rId6" Type="http://schemas.openxmlformats.org/officeDocument/2006/relationships/tags" Target="../tags/tag315.xml"/><Relationship Id="rId5" Type="http://schemas.openxmlformats.org/officeDocument/2006/relationships/image" Target="../media/image6.emf"/><Relationship Id="rId4" Type="http://schemas.openxmlformats.org/officeDocument/2006/relationships/tags" Target="../tags/tag314.xml"/><Relationship Id="rId3" Type="http://schemas.openxmlformats.org/officeDocument/2006/relationships/image" Target="../media/image12.png"/><Relationship Id="rId2" Type="http://schemas.openxmlformats.org/officeDocument/2006/relationships/tags" Target="../tags/tag313.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image" Target="../media/image9.emf"/><Relationship Id="rId10" Type="http://schemas.openxmlformats.org/officeDocument/2006/relationships/tags" Target="../tags/tag317.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323.xml"/><Relationship Id="rId5" Type="http://schemas.openxmlformats.org/officeDocument/2006/relationships/image" Target="../media/image8.emf"/><Relationship Id="rId4" Type="http://schemas.openxmlformats.org/officeDocument/2006/relationships/tags" Target="../tags/tag322.xml"/><Relationship Id="rId3" Type="http://schemas.openxmlformats.org/officeDocument/2006/relationships/image" Target="../media/image12.png"/><Relationship Id="rId2" Type="http://schemas.openxmlformats.org/officeDocument/2006/relationships/tags" Target="../tags/tag32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27.xml"/><Relationship Id="rId7" Type="http://schemas.openxmlformats.org/officeDocument/2006/relationships/image" Target="../media/image7.emf"/><Relationship Id="rId6" Type="http://schemas.openxmlformats.org/officeDocument/2006/relationships/tags" Target="../tags/tag326.xml"/><Relationship Id="rId5" Type="http://schemas.openxmlformats.org/officeDocument/2006/relationships/image" Target="../media/image6.emf"/><Relationship Id="rId4" Type="http://schemas.openxmlformats.org/officeDocument/2006/relationships/tags" Target="../tags/tag325.xml"/><Relationship Id="rId3" Type="http://schemas.openxmlformats.org/officeDocument/2006/relationships/image" Target="../media/image5.png"/><Relationship Id="rId2" Type="http://schemas.openxmlformats.org/officeDocument/2006/relationships/tags" Target="../tags/tag324.xml"/><Relationship Id="rId11" Type="http://schemas.openxmlformats.org/officeDocument/2006/relationships/image" Target="../media/image9.emf"/><Relationship Id="rId10" Type="http://schemas.openxmlformats.org/officeDocument/2006/relationships/tags" Target="../tags/tag328.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32.xml"/><Relationship Id="rId7" Type="http://schemas.openxmlformats.org/officeDocument/2006/relationships/image" Target="../media/image7.emf"/><Relationship Id="rId6" Type="http://schemas.openxmlformats.org/officeDocument/2006/relationships/tags" Target="../tags/tag331.xml"/><Relationship Id="rId5" Type="http://schemas.openxmlformats.org/officeDocument/2006/relationships/image" Target="../media/image6.emf"/><Relationship Id="rId4" Type="http://schemas.openxmlformats.org/officeDocument/2006/relationships/tags" Target="../tags/tag330.xml"/><Relationship Id="rId3" Type="http://schemas.openxmlformats.org/officeDocument/2006/relationships/image" Target="../media/image5.png"/><Relationship Id="rId2" Type="http://schemas.openxmlformats.org/officeDocument/2006/relationships/tags" Target="../tags/tag329.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9.emf"/><Relationship Id="rId10" Type="http://schemas.openxmlformats.org/officeDocument/2006/relationships/tags" Target="../tags/tag333.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0.xml"/><Relationship Id="rId7" Type="http://schemas.openxmlformats.org/officeDocument/2006/relationships/image" Target="../media/image7.emf"/><Relationship Id="rId6" Type="http://schemas.openxmlformats.org/officeDocument/2006/relationships/tags" Target="../tags/tag339.xml"/><Relationship Id="rId5" Type="http://schemas.openxmlformats.org/officeDocument/2006/relationships/image" Target="../media/image6.emf"/><Relationship Id="rId4" Type="http://schemas.openxmlformats.org/officeDocument/2006/relationships/tags" Target="../tags/tag338.xml"/><Relationship Id="rId3" Type="http://schemas.openxmlformats.org/officeDocument/2006/relationships/image" Target="../media/image12.png"/><Relationship Id="rId2" Type="http://schemas.openxmlformats.org/officeDocument/2006/relationships/tags" Target="../tags/tag337.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image" Target="../media/image9.emf"/><Relationship Id="rId10" Type="http://schemas.openxmlformats.org/officeDocument/2006/relationships/tags" Target="../tags/tag341.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8.xml"/><Relationship Id="rId7" Type="http://schemas.openxmlformats.org/officeDocument/2006/relationships/image" Target="../media/image7.emf"/><Relationship Id="rId6" Type="http://schemas.openxmlformats.org/officeDocument/2006/relationships/tags" Target="../tags/tag347.xml"/><Relationship Id="rId5" Type="http://schemas.openxmlformats.org/officeDocument/2006/relationships/image" Target="../media/image6.emf"/><Relationship Id="rId4" Type="http://schemas.openxmlformats.org/officeDocument/2006/relationships/tags" Target="../tags/tag346.xml"/><Relationship Id="rId3" Type="http://schemas.openxmlformats.org/officeDocument/2006/relationships/image" Target="../media/image5.png"/><Relationship Id="rId2" Type="http://schemas.openxmlformats.org/officeDocument/2006/relationships/tags" Target="../tags/tag345.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image" Target="../media/image9.emf"/><Relationship Id="rId10" Type="http://schemas.openxmlformats.org/officeDocument/2006/relationships/tags" Target="../tags/tag349.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image" Target="../media/image1.png"/><Relationship Id="rId6" Type="http://schemas.openxmlformats.org/officeDocument/2006/relationships/tags" Target="../tags/tag355.xml"/><Relationship Id="rId5" Type="http://schemas.openxmlformats.org/officeDocument/2006/relationships/image" Target="../media/image14.png"/><Relationship Id="rId4" Type="http://schemas.openxmlformats.org/officeDocument/2006/relationships/tags" Target="../tags/tag354.xml"/><Relationship Id="rId3" Type="http://schemas.openxmlformats.org/officeDocument/2006/relationships/image" Target="../media/image13.png"/><Relationship Id="rId2" Type="http://schemas.openxmlformats.org/officeDocument/2006/relationships/tags" Target="../tags/tag353.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image" Target="../media/image2.png"/><Relationship Id="rId13" Type="http://schemas.openxmlformats.org/officeDocument/2006/relationships/tags" Target="../tags/tag359.xml"/><Relationship Id="rId12" Type="http://schemas.openxmlformats.org/officeDocument/2006/relationships/image" Target="../media/image16.png"/><Relationship Id="rId11" Type="http://schemas.openxmlformats.org/officeDocument/2006/relationships/tags" Target="../tags/tag358.xml"/><Relationship Id="rId10"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8" Type="http://schemas.openxmlformats.org/officeDocument/2006/relationships/theme" Target="../theme/theme4.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5.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5123"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72.xml"/><Relationship Id="rId1" Type="http://schemas.openxmlformats.org/officeDocument/2006/relationships/tags" Target="../tags/tag371.xml"/></Relationships>
</file>

<file path=ppt/slides/_rels/slide10.xml.rels><?xml version="1.0" encoding="UTF-8" standalone="yes"?>
<Relationships xmlns="http://schemas.openxmlformats.org/package/2006/relationships"><Relationship Id="rId9" Type="http://schemas.openxmlformats.org/officeDocument/2006/relationships/tags" Target="../tags/tag458.xml"/><Relationship Id="rId8" Type="http://schemas.openxmlformats.org/officeDocument/2006/relationships/tags" Target="../tags/tag457.xml"/><Relationship Id="rId7" Type="http://schemas.openxmlformats.org/officeDocument/2006/relationships/tags" Target="../tags/tag456.xml"/><Relationship Id="rId6" Type="http://schemas.openxmlformats.org/officeDocument/2006/relationships/tags" Target="../tags/tag455.xml"/><Relationship Id="rId5" Type="http://schemas.openxmlformats.org/officeDocument/2006/relationships/tags" Target="../tags/tag454.xml"/><Relationship Id="rId4" Type="http://schemas.openxmlformats.org/officeDocument/2006/relationships/tags" Target="../tags/tag453.xml"/><Relationship Id="rId3" Type="http://schemas.openxmlformats.org/officeDocument/2006/relationships/tags" Target="../tags/tag452.xml"/><Relationship Id="rId2" Type="http://schemas.openxmlformats.org/officeDocument/2006/relationships/tags" Target="../tags/tag451.xml"/><Relationship Id="rId11" Type="http://schemas.openxmlformats.org/officeDocument/2006/relationships/slideLayout" Target="../slideLayouts/slideLayout6.xml"/><Relationship Id="rId10" Type="http://schemas.openxmlformats.org/officeDocument/2006/relationships/tags" Target="../tags/tag459.xml"/><Relationship Id="rId1" Type="http://schemas.openxmlformats.org/officeDocument/2006/relationships/tags" Target="../tags/tag450.xml"/></Relationships>
</file>

<file path=ppt/slides/_rels/slide11.xml.rels><?xml version="1.0" encoding="UTF-8" standalone="yes"?>
<Relationships xmlns="http://schemas.openxmlformats.org/package/2006/relationships"><Relationship Id="rId9" Type="http://schemas.openxmlformats.org/officeDocument/2006/relationships/tags" Target="../tags/tag468.xml"/><Relationship Id="rId8" Type="http://schemas.openxmlformats.org/officeDocument/2006/relationships/tags" Target="../tags/tag467.xml"/><Relationship Id="rId7" Type="http://schemas.openxmlformats.org/officeDocument/2006/relationships/tags" Target="../tags/tag466.xml"/><Relationship Id="rId6" Type="http://schemas.openxmlformats.org/officeDocument/2006/relationships/tags" Target="../tags/tag465.xml"/><Relationship Id="rId5" Type="http://schemas.openxmlformats.org/officeDocument/2006/relationships/tags" Target="../tags/tag464.xml"/><Relationship Id="rId4" Type="http://schemas.openxmlformats.org/officeDocument/2006/relationships/tags" Target="../tags/tag463.xml"/><Relationship Id="rId3" Type="http://schemas.openxmlformats.org/officeDocument/2006/relationships/tags" Target="../tags/tag462.xml"/><Relationship Id="rId2" Type="http://schemas.openxmlformats.org/officeDocument/2006/relationships/tags" Target="../tags/tag461.xml"/><Relationship Id="rId11" Type="http://schemas.openxmlformats.org/officeDocument/2006/relationships/slideLayout" Target="../slideLayouts/slideLayout6.xml"/><Relationship Id="rId10" Type="http://schemas.openxmlformats.org/officeDocument/2006/relationships/tags" Target="../tags/tag469.xml"/><Relationship Id="rId1" Type="http://schemas.openxmlformats.org/officeDocument/2006/relationships/tags" Target="../tags/tag46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470.xml"/></Relationships>
</file>

<file path=ppt/slides/_rels/slide13.xml.rels><?xml version="1.0" encoding="UTF-8" standalone="yes"?>
<Relationships xmlns="http://schemas.openxmlformats.org/package/2006/relationships"><Relationship Id="rId9" Type="http://schemas.openxmlformats.org/officeDocument/2006/relationships/tags" Target="../tags/tag479.xml"/><Relationship Id="rId8" Type="http://schemas.openxmlformats.org/officeDocument/2006/relationships/tags" Target="../tags/tag478.xml"/><Relationship Id="rId7" Type="http://schemas.openxmlformats.org/officeDocument/2006/relationships/tags" Target="../tags/tag477.xml"/><Relationship Id="rId6" Type="http://schemas.openxmlformats.org/officeDocument/2006/relationships/tags" Target="../tags/tag476.xml"/><Relationship Id="rId5" Type="http://schemas.openxmlformats.org/officeDocument/2006/relationships/tags" Target="../tags/tag475.xml"/><Relationship Id="rId4" Type="http://schemas.openxmlformats.org/officeDocument/2006/relationships/tags" Target="../tags/tag474.xml"/><Relationship Id="rId3" Type="http://schemas.openxmlformats.org/officeDocument/2006/relationships/tags" Target="../tags/tag473.xml"/><Relationship Id="rId2" Type="http://schemas.openxmlformats.org/officeDocument/2006/relationships/tags" Target="../tags/tag472.xml"/><Relationship Id="rId12" Type="http://schemas.openxmlformats.org/officeDocument/2006/relationships/slideLayout" Target="../slideLayouts/slideLayout52.xml"/><Relationship Id="rId11" Type="http://schemas.openxmlformats.org/officeDocument/2006/relationships/tags" Target="../tags/tag481.xml"/><Relationship Id="rId10" Type="http://schemas.openxmlformats.org/officeDocument/2006/relationships/tags" Target="../tags/tag480.xml"/><Relationship Id="rId1" Type="http://schemas.openxmlformats.org/officeDocument/2006/relationships/tags" Target="../tags/tag471.xml"/></Relationships>
</file>

<file path=ppt/slides/_rels/slide14.xml.rels><?xml version="1.0" encoding="UTF-8" standalone="yes"?>
<Relationships xmlns="http://schemas.openxmlformats.org/package/2006/relationships"><Relationship Id="rId9" Type="http://schemas.openxmlformats.org/officeDocument/2006/relationships/tags" Target="../tags/tag490.xml"/><Relationship Id="rId8" Type="http://schemas.openxmlformats.org/officeDocument/2006/relationships/tags" Target="../tags/tag489.xml"/><Relationship Id="rId7" Type="http://schemas.openxmlformats.org/officeDocument/2006/relationships/tags" Target="../tags/tag488.xml"/><Relationship Id="rId6" Type="http://schemas.openxmlformats.org/officeDocument/2006/relationships/tags" Target="../tags/tag487.xml"/><Relationship Id="rId5" Type="http://schemas.openxmlformats.org/officeDocument/2006/relationships/tags" Target="../tags/tag486.xml"/><Relationship Id="rId4" Type="http://schemas.openxmlformats.org/officeDocument/2006/relationships/tags" Target="../tags/tag485.xml"/><Relationship Id="rId3" Type="http://schemas.openxmlformats.org/officeDocument/2006/relationships/tags" Target="../tags/tag484.xml"/><Relationship Id="rId23" Type="http://schemas.openxmlformats.org/officeDocument/2006/relationships/slideLayout" Target="../slideLayouts/slideLayout6.xml"/><Relationship Id="rId22" Type="http://schemas.openxmlformats.org/officeDocument/2006/relationships/tags" Target="../tags/tag503.xml"/><Relationship Id="rId21" Type="http://schemas.openxmlformats.org/officeDocument/2006/relationships/tags" Target="../tags/tag502.xml"/><Relationship Id="rId20" Type="http://schemas.openxmlformats.org/officeDocument/2006/relationships/tags" Target="../tags/tag501.xml"/><Relationship Id="rId2" Type="http://schemas.openxmlformats.org/officeDocument/2006/relationships/tags" Target="../tags/tag483.xml"/><Relationship Id="rId19" Type="http://schemas.openxmlformats.org/officeDocument/2006/relationships/tags" Target="../tags/tag500.xml"/><Relationship Id="rId18" Type="http://schemas.openxmlformats.org/officeDocument/2006/relationships/tags" Target="../tags/tag499.xml"/><Relationship Id="rId17" Type="http://schemas.openxmlformats.org/officeDocument/2006/relationships/tags" Target="../tags/tag498.xml"/><Relationship Id="rId16" Type="http://schemas.openxmlformats.org/officeDocument/2006/relationships/tags" Target="../tags/tag497.xml"/><Relationship Id="rId15" Type="http://schemas.openxmlformats.org/officeDocument/2006/relationships/tags" Target="../tags/tag496.xml"/><Relationship Id="rId14" Type="http://schemas.openxmlformats.org/officeDocument/2006/relationships/tags" Target="../tags/tag495.xml"/><Relationship Id="rId13" Type="http://schemas.openxmlformats.org/officeDocument/2006/relationships/tags" Target="../tags/tag494.xml"/><Relationship Id="rId12" Type="http://schemas.openxmlformats.org/officeDocument/2006/relationships/tags" Target="../tags/tag493.xml"/><Relationship Id="rId11" Type="http://schemas.openxmlformats.org/officeDocument/2006/relationships/tags" Target="../tags/tag492.xml"/><Relationship Id="rId10" Type="http://schemas.openxmlformats.org/officeDocument/2006/relationships/tags" Target="../tags/tag491.xml"/><Relationship Id="rId1" Type="http://schemas.openxmlformats.org/officeDocument/2006/relationships/tags" Target="../tags/tag482.xml"/></Relationships>
</file>

<file path=ppt/slides/_rels/slide15.xml.rels><?xml version="1.0" encoding="UTF-8" standalone="yes"?>
<Relationships xmlns="http://schemas.openxmlformats.org/package/2006/relationships"><Relationship Id="rId9" Type="http://schemas.openxmlformats.org/officeDocument/2006/relationships/tags" Target="../tags/tag512.xml"/><Relationship Id="rId8" Type="http://schemas.openxmlformats.org/officeDocument/2006/relationships/tags" Target="../tags/tag511.xml"/><Relationship Id="rId7" Type="http://schemas.openxmlformats.org/officeDocument/2006/relationships/tags" Target="../tags/tag510.xml"/><Relationship Id="rId6" Type="http://schemas.openxmlformats.org/officeDocument/2006/relationships/tags" Target="../tags/tag509.xml"/><Relationship Id="rId5" Type="http://schemas.openxmlformats.org/officeDocument/2006/relationships/tags" Target="../tags/tag508.xml"/><Relationship Id="rId4" Type="http://schemas.openxmlformats.org/officeDocument/2006/relationships/tags" Target="../tags/tag507.xml"/><Relationship Id="rId3" Type="http://schemas.openxmlformats.org/officeDocument/2006/relationships/tags" Target="../tags/tag506.xml"/><Relationship Id="rId2" Type="http://schemas.openxmlformats.org/officeDocument/2006/relationships/tags" Target="../tags/tag505.xml"/><Relationship Id="rId12" Type="http://schemas.openxmlformats.org/officeDocument/2006/relationships/slideLayout" Target="../slideLayouts/slideLayout6.xml"/><Relationship Id="rId11" Type="http://schemas.openxmlformats.org/officeDocument/2006/relationships/tags" Target="../tags/tag514.xml"/><Relationship Id="rId10" Type="http://schemas.openxmlformats.org/officeDocument/2006/relationships/tags" Target="../tags/tag513.xml"/><Relationship Id="rId1" Type="http://schemas.openxmlformats.org/officeDocument/2006/relationships/tags" Target="../tags/tag504.xml"/></Relationships>
</file>

<file path=ppt/slides/_rels/slide16.xml.rels><?xml version="1.0" encoding="UTF-8" standalone="yes"?>
<Relationships xmlns="http://schemas.openxmlformats.org/package/2006/relationships"><Relationship Id="rId9" Type="http://schemas.openxmlformats.org/officeDocument/2006/relationships/tags" Target="../tags/tag523.xml"/><Relationship Id="rId8" Type="http://schemas.openxmlformats.org/officeDocument/2006/relationships/tags" Target="../tags/tag522.xml"/><Relationship Id="rId7" Type="http://schemas.openxmlformats.org/officeDocument/2006/relationships/tags" Target="../tags/tag521.xml"/><Relationship Id="rId6" Type="http://schemas.openxmlformats.org/officeDocument/2006/relationships/tags" Target="../tags/tag520.xml"/><Relationship Id="rId5" Type="http://schemas.openxmlformats.org/officeDocument/2006/relationships/tags" Target="../tags/tag519.xml"/><Relationship Id="rId4" Type="http://schemas.openxmlformats.org/officeDocument/2006/relationships/tags" Target="../tags/tag518.xml"/><Relationship Id="rId3" Type="http://schemas.openxmlformats.org/officeDocument/2006/relationships/tags" Target="../tags/tag517.xml"/><Relationship Id="rId2" Type="http://schemas.openxmlformats.org/officeDocument/2006/relationships/tags" Target="../tags/tag516.xml"/><Relationship Id="rId12" Type="http://schemas.openxmlformats.org/officeDocument/2006/relationships/slideLayout" Target="../slideLayouts/slideLayout6.xml"/><Relationship Id="rId11" Type="http://schemas.openxmlformats.org/officeDocument/2006/relationships/tags" Target="../tags/tag525.xml"/><Relationship Id="rId10" Type="http://schemas.openxmlformats.org/officeDocument/2006/relationships/tags" Target="../tags/tag524.xml"/><Relationship Id="rId1" Type="http://schemas.openxmlformats.org/officeDocument/2006/relationships/tags" Target="../tags/tag515.xml"/></Relationships>
</file>

<file path=ppt/slides/_rels/slide17.xml.rels><?xml version="1.0" encoding="UTF-8" standalone="yes"?>
<Relationships xmlns="http://schemas.openxmlformats.org/package/2006/relationships"><Relationship Id="rId9" Type="http://schemas.openxmlformats.org/officeDocument/2006/relationships/tags" Target="../tags/tag534.xml"/><Relationship Id="rId8" Type="http://schemas.openxmlformats.org/officeDocument/2006/relationships/tags" Target="../tags/tag533.xml"/><Relationship Id="rId7" Type="http://schemas.openxmlformats.org/officeDocument/2006/relationships/tags" Target="../tags/tag532.xml"/><Relationship Id="rId6" Type="http://schemas.openxmlformats.org/officeDocument/2006/relationships/tags" Target="../tags/tag531.xml"/><Relationship Id="rId5" Type="http://schemas.openxmlformats.org/officeDocument/2006/relationships/tags" Target="../tags/tag530.xml"/><Relationship Id="rId4" Type="http://schemas.openxmlformats.org/officeDocument/2006/relationships/tags" Target="../tags/tag529.xml"/><Relationship Id="rId3" Type="http://schemas.openxmlformats.org/officeDocument/2006/relationships/tags" Target="../tags/tag528.xml"/><Relationship Id="rId2" Type="http://schemas.openxmlformats.org/officeDocument/2006/relationships/tags" Target="../tags/tag527.xml"/><Relationship Id="rId12" Type="http://schemas.openxmlformats.org/officeDocument/2006/relationships/slideLayout" Target="../slideLayouts/slideLayout6.xml"/><Relationship Id="rId11" Type="http://schemas.openxmlformats.org/officeDocument/2006/relationships/tags" Target="../tags/tag536.xml"/><Relationship Id="rId10" Type="http://schemas.openxmlformats.org/officeDocument/2006/relationships/tags" Target="../tags/tag535.xml"/><Relationship Id="rId1" Type="http://schemas.openxmlformats.org/officeDocument/2006/relationships/tags" Target="../tags/tag526.xml"/></Relationships>
</file>

<file path=ppt/slides/_rels/slide18.xml.rels><?xml version="1.0" encoding="UTF-8" standalone="yes"?>
<Relationships xmlns="http://schemas.openxmlformats.org/package/2006/relationships"><Relationship Id="rId9" Type="http://schemas.openxmlformats.org/officeDocument/2006/relationships/tags" Target="../tags/tag545.xml"/><Relationship Id="rId8" Type="http://schemas.openxmlformats.org/officeDocument/2006/relationships/tags" Target="../tags/tag544.xml"/><Relationship Id="rId7" Type="http://schemas.openxmlformats.org/officeDocument/2006/relationships/tags" Target="../tags/tag543.xml"/><Relationship Id="rId6" Type="http://schemas.openxmlformats.org/officeDocument/2006/relationships/tags" Target="../tags/tag542.xml"/><Relationship Id="rId5" Type="http://schemas.openxmlformats.org/officeDocument/2006/relationships/tags" Target="../tags/tag541.xml"/><Relationship Id="rId4" Type="http://schemas.openxmlformats.org/officeDocument/2006/relationships/tags" Target="../tags/tag540.xml"/><Relationship Id="rId3" Type="http://schemas.openxmlformats.org/officeDocument/2006/relationships/tags" Target="../tags/tag539.xml"/><Relationship Id="rId2" Type="http://schemas.openxmlformats.org/officeDocument/2006/relationships/tags" Target="../tags/tag538.xml"/><Relationship Id="rId12" Type="http://schemas.openxmlformats.org/officeDocument/2006/relationships/slideLayout" Target="../slideLayouts/slideLayout6.xml"/><Relationship Id="rId11" Type="http://schemas.openxmlformats.org/officeDocument/2006/relationships/tags" Target="../tags/tag547.xml"/><Relationship Id="rId10" Type="http://schemas.openxmlformats.org/officeDocument/2006/relationships/tags" Target="../tags/tag546.xml"/><Relationship Id="rId1" Type="http://schemas.openxmlformats.org/officeDocument/2006/relationships/tags" Target="../tags/tag537.xml"/></Relationships>
</file>

<file path=ppt/slides/_rels/slide19.xml.rels><?xml version="1.0" encoding="UTF-8" standalone="yes"?>
<Relationships xmlns="http://schemas.openxmlformats.org/package/2006/relationships"><Relationship Id="rId9" Type="http://schemas.openxmlformats.org/officeDocument/2006/relationships/tags" Target="../tags/tag556.xml"/><Relationship Id="rId8" Type="http://schemas.openxmlformats.org/officeDocument/2006/relationships/tags" Target="../tags/tag555.xml"/><Relationship Id="rId7" Type="http://schemas.openxmlformats.org/officeDocument/2006/relationships/tags" Target="../tags/tag554.xml"/><Relationship Id="rId6" Type="http://schemas.openxmlformats.org/officeDocument/2006/relationships/tags" Target="../tags/tag553.xml"/><Relationship Id="rId5" Type="http://schemas.openxmlformats.org/officeDocument/2006/relationships/tags" Target="../tags/tag552.xml"/><Relationship Id="rId4" Type="http://schemas.openxmlformats.org/officeDocument/2006/relationships/tags" Target="../tags/tag551.xml"/><Relationship Id="rId3" Type="http://schemas.openxmlformats.org/officeDocument/2006/relationships/tags" Target="../tags/tag550.xml"/><Relationship Id="rId2" Type="http://schemas.openxmlformats.org/officeDocument/2006/relationships/tags" Target="../tags/tag549.xml"/><Relationship Id="rId13" Type="http://schemas.openxmlformats.org/officeDocument/2006/relationships/slideLayout" Target="../slideLayouts/slideLayout6.xml"/><Relationship Id="rId12" Type="http://schemas.openxmlformats.org/officeDocument/2006/relationships/tags" Target="../tags/tag558.xml"/><Relationship Id="rId11" Type="http://schemas.openxmlformats.org/officeDocument/2006/relationships/image" Target="../media/image25.png"/><Relationship Id="rId10" Type="http://schemas.openxmlformats.org/officeDocument/2006/relationships/tags" Target="../tags/tag557.xml"/><Relationship Id="rId1" Type="http://schemas.openxmlformats.org/officeDocument/2006/relationships/tags" Target="../tags/tag548.xml"/></Relationships>
</file>

<file path=ppt/slides/_rels/slide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0" Type="http://schemas.openxmlformats.org/officeDocument/2006/relationships/notesSlide" Target="../notesSlides/notesSlide2.xml"/><Relationship Id="rId3" Type="http://schemas.openxmlformats.org/officeDocument/2006/relationships/tags" Target="../tags/tag375.xml"/><Relationship Id="rId29" Type="http://schemas.openxmlformats.org/officeDocument/2006/relationships/slideLayout" Target="../slideLayouts/slideLayout18.xml"/><Relationship Id="rId28" Type="http://schemas.openxmlformats.org/officeDocument/2006/relationships/tags" Target="../tags/tag400.xml"/><Relationship Id="rId27" Type="http://schemas.openxmlformats.org/officeDocument/2006/relationships/tags" Target="../tags/tag399.xml"/><Relationship Id="rId26" Type="http://schemas.openxmlformats.org/officeDocument/2006/relationships/tags" Target="../tags/tag398.xml"/><Relationship Id="rId25" Type="http://schemas.openxmlformats.org/officeDocument/2006/relationships/tags" Target="../tags/tag397.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20.xml.rels><?xml version="1.0" encoding="UTF-8" standalone="yes"?>
<Relationships xmlns="http://schemas.openxmlformats.org/package/2006/relationships"><Relationship Id="rId9" Type="http://schemas.openxmlformats.org/officeDocument/2006/relationships/tags" Target="../tags/tag567.xml"/><Relationship Id="rId8" Type="http://schemas.openxmlformats.org/officeDocument/2006/relationships/tags" Target="../tags/tag566.xml"/><Relationship Id="rId7" Type="http://schemas.openxmlformats.org/officeDocument/2006/relationships/tags" Target="../tags/tag565.xml"/><Relationship Id="rId6" Type="http://schemas.openxmlformats.org/officeDocument/2006/relationships/tags" Target="../tags/tag564.xml"/><Relationship Id="rId5" Type="http://schemas.openxmlformats.org/officeDocument/2006/relationships/tags" Target="../tags/tag563.xml"/><Relationship Id="rId4" Type="http://schemas.openxmlformats.org/officeDocument/2006/relationships/tags" Target="../tags/tag562.xml"/><Relationship Id="rId3" Type="http://schemas.openxmlformats.org/officeDocument/2006/relationships/tags" Target="../tags/tag561.xml"/><Relationship Id="rId2" Type="http://schemas.openxmlformats.org/officeDocument/2006/relationships/tags" Target="../tags/tag560.xml"/><Relationship Id="rId13" Type="http://schemas.openxmlformats.org/officeDocument/2006/relationships/slideLayout" Target="../slideLayouts/slideLayout6.xml"/><Relationship Id="rId12" Type="http://schemas.openxmlformats.org/officeDocument/2006/relationships/tags" Target="../tags/tag569.xml"/><Relationship Id="rId11" Type="http://schemas.openxmlformats.org/officeDocument/2006/relationships/image" Target="../media/image26.png"/><Relationship Id="rId10" Type="http://schemas.openxmlformats.org/officeDocument/2006/relationships/tags" Target="../tags/tag568.xml"/><Relationship Id="rId1" Type="http://schemas.openxmlformats.org/officeDocument/2006/relationships/tags" Target="../tags/tag559.xml"/></Relationships>
</file>

<file path=ppt/slides/_rels/slide21.xml.rels><?xml version="1.0" encoding="UTF-8" standalone="yes"?>
<Relationships xmlns="http://schemas.openxmlformats.org/package/2006/relationships"><Relationship Id="rId9" Type="http://schemas.openxmlformats.org/officeDocument/2006/relationships/tags" Target="../tags/tag578.xml"/><Relationship Id="rId8" Type="http://schemas.openxmlformats.org/officeDocument/2006/relationships/tags" Target="../tags/tag577.xml"/><Relationship Id="rId7" Type="http://schemas.openxmlformats.org/officeDocument/2006/relationships/tags" Target="../tags/tag576.xml"/><Relationship Id="rId6" Type="http://schemas.openxmlformats.org/officeDocument/2006/relationships/tags" Target="../tags/tag575.xml"/><Relationship Id="rId5" Type="http://schemas.openxmlformats.org/officeDocument/2006/relationships/tags" Target="../tags/tag574.xml"/><Relationship Id="rId4" Type="http://schemas.openxmlformats.org/officeDocument/2006/relationships/tags" Target="../tags/tag573.xml"/><Relationship Id="rId3" Type="http://schemas.openxmlformats.org/officeDocument/2006/relationships/tags" Target="../tags/tag572.xml"/><Relationship Id="rId2" Type="http://schemas.openxmlformats.org/officeDocument/2006/relationships/tags" Target="../tags/tag571.xml"/><Relationship Id="rId13" Type="http://schemas.openxmlformats.org/officeDocument/2006/relationships/slideLayout" Target="../slideLayouts/slideLayout6.xml"/><Relationship Id="rId12" Type="http://schemas.openxmlformats.org/officeDocument/2006/relationships/tags" Target="../tags/tag580.xml"/><Relationship Id="rId11" Type="http://schemas.openxmlformats.org/officeDocument/2006/relationships/image" Target="../media/image27.png"/><Relationship Id="rId10" Type="http://schemas.openxmlformats.org/officeDocument/2006/relationships/tags" Target="../tags/tag579.xml"/><Relationship Id="rId1" Type="http://schemas.openxmlformats.org/officeDocument/2006/relationships/tags" Target="../tags/tag570.xml"/></Relationships>
</file>

<file path=ppt/slides/_rels/slide22.xml.rels><?xml version="1.0" encoding="UTF-8" standalone="yes"?>
<Relationships xmlns="http://schemas.openxmlformats.org/package/2006/relationships"><Relationship Id="rId9" Type="http://schemas.openxmlformats.org/officeDocument/2006/relationships/tags" Target="../tags/tag589.xml"/><Relationship Id="rId8" Type="http://schemas.openxmlformats.org/officeDocument/2006/relationships/tags" Target="../tags/tag588.xml"/><Relationship Id="rId7" Type="http://schemas.openxmlformats.org/officeDocument/2006/relationships/tags" Target="../tags/tag587.xml"/><Relationship Id="rId6" Type="http://schemas.openxmlformats.org/officeDocument/2006/relationships/tags" Target="../tags/tag586.xml"/><Relationship Id="rId5" Type="http://schemas.openxmlformats.org/officeDocument/2006/relationships/tags" Target="../tags/tag585.xml"/><Relationship Id="rId4" Type="http://schemas.openxmlformats.org/officeDocument/2006/relationships/tags" Target="../tags/tag584.xml"/><Relationship Id="rId3" Type="http://schemas.openxmlformats.org/officeDocument/2006/relationships/tags" Target="../tags/tag583.xml"/><Relationship Id="rId2" Type="http://schemas.openxmlformats.org/officeDocument/2006/relationships/tags" Target="../tags/tag582.xml"/><Relationship Id="rId12" Type="http://schemas.openxmlformats.org/officeDocument/2006/relationships/slideLayout" Target="../slideLayouts/slideLayout52.xml"/><Relationship Id="rId11" Type="http://schemas.openxmlformats.org/officeDocument/2006/relationships/tags" Target="../tags/tag590.xml"/><Relationship Id="rId10" Type="http://schemas.openxmlformats.org/officeDocument/2006/relationships/image" Target="../media/image28.png"/><Relationship Id="rId1" Type="http://schemas.openxmlformats.org/officeDocument/2006/relationships/tags" Target="../tags/tag581.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1.xml"/><Relationship Id="rId2" Type="http://schemas.openxmlformats.org/officeDocument/2006/relationships/tags" Target="../tags/tag592.xml"/><Relationship Id="rId1" Type="http://schemas.openxmlformats.org/officeDocument/2006/relationships/tags" Target="../tags/tag591.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9.xml"/><Relationship Id="rId1" Type="http://schemas.openxmlformats.org/officeDocument/2006/relationships/tags" Target="../tags/tag41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52.xml"/><Relationship Id="rId4" Type="http://schemas.openxmlformats.org/officeDocument/2006/relationships/tags" Target="../tags/tag415.xml"/><Relationship Id="rId3" Type="http://schemas.openxmlformats.org/officeDocument/2006/relationships/image" Target="../media/image20.png"/><Relationship Id="rId2" Type="http://schemas.openxmlformats.org/officeDocument/2006/relationships/tags" Target="../tags/tag414.xml"/><Relationship Id="rId1" Type="http://schemas.openxmlformats.org/officeDocument/2006/relationships/tags" Target="../tags/tag413.xml"/></Relationships>
</file>

<file path=ppt/slides/_rels/slide7.xml.rels><?xml version="1.0" encoding="UTF-8" standalone="yes"?>
<Relationships xmlns="http://schemas.openxmlformats.org/package/2006/relationships"><Relationship Id="rId9" Type="http://schemas.openxmlformats.org/officeDocument/2006/relationships/tags" Target="../tags/tag424.xml"/><Relationship Id="rId8" Type="http://schemas.openxmlformats.org/officeDocument/2006/relationships/tags" Target="../tags/tag423.xml"/><Relationship Id="rId7" Type="http://schemas.openxmlformats.org/officeDocument/2006/relationships/tags" Target="../tags/tag422.xml"/><Relationship Id="rId6" Type="http://schemas.openxmlformats.org/officeDocument/2006/relationships/tags" Target="../tags/tag421.xml"/><Relationship Id="rId5" Type="http://schemas.openxmlformats.org/officeDocument/2006/relationships/tags" Target="../tags/tag420.xml"/><Relationship Id="rId4" Type="http://schemas.openxmlformats.org/officeDocument/2006/relationships/tags" Target="../tags/tag419.xml"/><Relationship Id="rId3" Type="http://schemas.openxmlformats.org/officeDocument/2006/relationships/tags" Target="../tags/tag418.xml"/><Relationship Id="rId2" Type="http://schemas.openxmlformats.org/officeDocument/2006/relationships/tags" Target="../tags/tag417.xml"/><Relationship Id="rId13" Type="http://schemas.openxmlformats.org/officeDocument/2006/relationships/slideLayout" Target="../slideLayouts/slideLayout6.xml"/><Relationship Id="rId12" Type="http://schemas.openxmlformats.org/officeDocument/2006/relationships/tags" Target="../tags/tag427.xml"/><Relationship Id="rId11" Type="http://schemas.openxmlformats.org/officeDocument/2006/relationships/tags" Target="../tags/tag426.xml"/><Relationship Id="rId10" Type="http://schemas.openxmlformats.org/officeDocument/2006/relationships/tags" Target="../tags/tag425.xml"/><Relationship Id="rId1" Type="http://schemas.openxmlformats.org/officeDocument/2006/relationships/tags" Target="../tags/tag416.xml"/></Relationships>
</file>

<file path=ppt/slides/_rels/slide8.xml.rels><?xml version="1.0" encoding="UTF-8" standalone="yes"?>
<Relationships xmlns="http://schemas.openxmlformats.org/package/2006/relationships"><Relationship Id="rId9" Type="http://schemas.openxmlformats.org/officeDocument/2006/relationships/tags" Target="../tags/tag435.xml"/><Relationship Id="rId8" Type="http://schemas.openxmlformats.org/officeDocument/2006/relationships/tags" Target="../tags/tag434.xml"/><Relationship Id="rId7" Type="http://schemas.openxmlformats.org/officeDocument/2006/relationships/tags" Target="../tags/tag433.xml"/><Relationship Id="rId6" Type="http://schemas.openxmlformats.org/officeDocument/2006/relationships/tags" Target="../tags/tag432.xml"/><Relationship Id="rId5" Type="http://schemas.openxmlformats.org/officeDocument/2006/relationships/image" Target="../media/image21.png"/><Relationship Id="rId4" Type="http://schemas.openxmlformats.org/officeDocument/2006/relationships/tags" Target="../tags/tag431.xml"/><Relationship Id="rId3" Type="http://schemas.openxmlformats.org/officeDocument/2006/relationships/tags" Target="../tags/tag430.xml"/><Relationship Id="rId2" Type="http://schemas.openxmlformats.org/officeDocument/2006/relationships/tags" Target="../tags/tag429.xml"/><Relationship Id="rId16" Type="http://schemas.openxmlformats.org/officeDocument/2006/relationships/slideLayout" Target="../slideLayouts/slideLayout52.xml"/><Relationship Id="rId15" Type="http://schemas.openxmlformats.org/officeDocument/2006/relationships/tags" Target="../tags/tag440.xml"/><Relationship Id="rId14" Type="http://schemas.openxmlformats.org/officeDocument/2006/relationships/tags" Target="../tags/tag439.xml"/><Relationship Id="rId13" Type="http://schemas.openxmlformats.org/officeDocument/2006/relationships/image" Target="../media/image22.jpeg"/><Relationship Id="rId12" Type="http://schemas.openxmlformats.org/officeDocument/2006/relationships/tags" Target="../tags/tag438.xml"/><Relationship Id="rId11" Type="http://schemas.openxmlformats.org/officeDocument/2006/relationships/tags" Target="../tags/tag437.xml"/><Relationship Id="rId10" Type="http://schemas.openxmlformats.org/officeDocument/2006/relationships/tags" Target="../tags/tag436.xml"/><Relationship Id="rId1" Type="http://schemas.openxmlformats.org/officeDocument/2006/relationships/tags" Target="../tags/tag428.xml"/></Relationships>
</file>

<file path=ppt/slides/_rels/slide9.xml.rels><?xml version="1.0" encoding="UTF-8" standalone="yes"?>
<Relationships xmlns="http://schemas.openxmlformats.org/package/2006/relationships"><Relationship Id="rId9" Type="http://schemas.openxmlformats.org/officeDocument/2006/relationships/tags" Target="../tags/tag448.xml"/><Relationship Id="rId8" Type="http://schemas.openxmlformats.org/officeDocument/2006/relationships/tags" Target="../tags/tag447.xml"/><Relationship Id="rId7" Type="http://schemas.openxmlformats.org/officeDocument/2006/relationships/image" Target="../media/image23.jpeg"/><Relationship Id="rId6" Type="http://schemas.openxmlformats.org/officeDocument/2006/relationships/tags" Target="../tags/tag446.xml"/><Relationship Id="rId5" Type="http://schemas.openxmlformats.org/officeDocument/2006/relationships/tags" Target="../tags/tag445.xml"/><Relationship Id="rId4" Type="http://schemas.openxmlformats.org/officeDocument/2006/relationships/tags" Target="../tags/tag444.xml"/><Relationship Id="rId3" Type="http://schemas.openxmlformats.org/officeDocument/2006/relationships/tags" Target="../tags/tag443.xml"/><Relationship Id="rId2" Type="http://schemas.openxmlformats.org/officeDocument/2006/relationships/tags" Target="../tags/tag442.xml"/><Relationship Id="rId12" Type="http://schemas.openxmlformats.org/officeDocument/2006/relationships/slideLayout" Target="../slideLayouts/slideLayout6.xml"/><Relationship Id="rId11" Type="http://schemas.openxmlformats.org/officeDocument/2006/relationships/tags" Target="../tags/tag449.xml"/><Relationship Id="rId10" Type="http://schemas.openxmlformats.org/officeDocument/2006/relationships/image" Target="../media/image24.jpeg"/><Relationship Id="rId1" Type="http://schemas.openxmlformats.org/officeDocument/2006/relationships/tags" Target="../tags/tag4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911225" y="2472055"/>
            <a:ext cx="5915660" cy="1913255"/>
          </a:xfrm>
        </p:spPr>
        <p:txBody>
          <a:bodyPr vert="horz" lIns="90000" tIns="46800" rIns="90000" bIns="46800" anchor="ctr" anchorCtr="0">
            <a:noAutofit/>
          </a:bodyPr>
          <a:p>
            <a:pPr marL="0" marR="0" indent="0" algn="l" defTabSz="914400" rtl="0" eaLnBrk="1" fontAlgn="auto" latinLnBrk="0" hangingPunct="1">
              <a:lnSpc>
                <a:spcPct val="13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项目十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信托与租赁业务</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13665"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三、金融信托的种类及其业务操作</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9" name="矩形 18"/>
          <p:cNvSpPr/>
          <p:nvPr>
            <p:custDataLst>
              <p:tags r:id="rId1"/>
            </p:custDataLst>
          </p:nvPr>
        </p:nvSpPr>
        <p:spPr>
          <a:xfrm>
            <a:off x="6256338" y="2828925"/>
            <a:ext cx="5341938" cy="2349500"/>
          </a:xfrm>
          <a:prstGeom prst="rect">
            <a:avLst/>
          </a:prstGeom>
          <a:solidFill>
            <a:srgbClr val="3498DB">
              <a:lumMod val="20000"/>
              <a:lumOff val="8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3" name="矩形 12"/>
          <p:cNvSpPr/>
          <p:nvPr>
            <p:custDataLst>
              <p:tags r:id="rId2"/>
            </p:custDataLst>
          </p:nvPr>
        </p:nvSpPr>
        <p:spPr>
          <a:xfrm>
            <a:off x="576263" y="2828925"/>
            <a:ext cx="5457825" cy="2349500"/>
          </a:xfrm>
          <a:prstGeom prst="rect">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25" name="矩形 24"/>
          <p:cNvSpPr/>
          <p:nvPr>
            <p:custDataLst>
              <p:tags r:id="rId3"/>
            </p:custDataLst>
          </p:nvPr>
        </p:nvSpPr>
        <p:spPr>
          <a:xfrm>
            <a:off x="7824470" y="3357245"/>
            <a:ext cx="3711575" cy="1184910"/>
          </a:xfrm>
          <a:prstGeom prst="rect">
            <a:avLst/>
          </a:prstGeom>
        </p:spPr>
        <p:txBody>
          <a:bodyPr wrap="square"/>
          <a:p>
            <a:pPr lvl="0" algn="just" fontAlgn="base">
              <a:lnSpc>
                <a:spcPct val="150000"/>
              </a:lnSpc>
              <a:defRPr/>
            </a:pPr>
            <a:r>
              <a:rPr lang="zh-CN" altLang="en-US" sz="1400" strike="noStrike" spc="5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rPr>
              <a:t>法人信托又称“公司信托”“社会团体信托”，是指信托机构办理的以法人机构作为委托人的信托业务。</a:t>
            </a:r>
            <a:endParaRPr lang="zh-CN" altLang="en-US" sz="1400" strike="noStrike" spc="5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矩形 30"/>
          <p:cNvSpPr/>
          <p:nvPr>
            <p:custDataLst>
              <p:tags r:id="rId4"/>
            </p:custDataLst>
          </p:nvPr>
        </p:nvSpPr>
        <p:spPr>
          <a:xfrm>
            <a:off x="741045" y="3429000"/>
            <a:ext cx="3832225" cy="1003935"/>
          </a:xfrm>
          <a:prstGeom prst="rect">
            <a:avLst/>
          </a:prstGeom>
        </p:spPr>
        <p:txBody>
          <a:bodyPr wrap="square"/>
          <a:p>
            <a:pPr marR="0" lvl="0" algn="just" defTabSz="914400" rtl="0" eaLnBrk="1" fontAlgn="auto" latinLnBrk="0" hangingPunct="1">
              <a:lnSpc>
                <a:spcPct val="150000"/>
              </a:lnSpc>
              <a:spcBef>
                <a:spcPts val="0"/>
              </a:spcBef>
              <a:spcAft>
                <a:spcPts val="0"/>
              </a:spcAft>
              <a:buClrTx/>
              <a:buSzTx/>
              <a:defRPr/>
            </a:pPr>
            <a:r>
              <a:rPr lang="zh-CN" altLang="en-US" sz="1400" strike="noStrike" spc="15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个人信托业务是指以个人作为委托人的信托业务。从信托的历史看，信托最早是从处理个人财产事务中产生出来的。</a:t>
            </a:r>
            <a:endParaRPr lang="zh-CN" altLang="en-US" sz="1400" strike="noStrike" spc="15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nvGrpSpPr>
          <p:cNvPr id="113673" name="组合 5"/>
          <p:cNvGrpSpPr/>
          <p:nvPr/>
        </p:nvGrpSpPr>
        <p:grpSpPr>
          <a:xfrm>
            <a:off x="4589463" y="2363788"/>
            <a:ext cx="3097212" cy="3070225"/>
            <a:chOff x="7007" y="3724"/>
            <a:chExt cx="5141" cy="5164"/>
          </a:xfrm>
        </p:grpSpPr>
        <p:sp>
          <p:nvSpPr>
            <p:cNvPr id="24" name="任意多边形: 形状 23"/>
            <p:cNvSpPr/>
            <p:nvPr>
              <p:custDataLst>
                <p:tags r:id="rId5"/>
              </p:custDataLst>
            </p:nvPr>
          </p:nvSpPr>
          <p:spPr bwMode="auto">
            <a:xfrm>
              <a:off x="9134" y="3724"/>
              <a:ext cx="3015" cy="5164"/>
            </a:xfrm>
            <a:custGeom>
              <a:avLst/>
              <a:gdLst>
                <a:gd name="connsiteX0" fmla="*/ 349250 w 2407285"/>
                <a:gd name="connsiteY0" fmla="*/ 0 h 4140200"/>
                <a:gd name="connsiteX1" fmla="*/ 1803475 w 2407285"/>
                <a:gd name="connsiteY1" fmla="*/ 605964 h 4140200"/>
                <a:gd name="connsiteX2" fmla="*/ 2394459 w 2407285"/>
                <a:gd name="connsiteY2" fmla="*/ 1838672 h 4140200"/>
                <a:gd name="connsiteX3" fmla="*/ 2407237 w 2407285"/>
                <a:gd name="connsiteY3" fmla="*/ 2039669 h 4140200"/>
                <a:gd name="connsiteX4" fmla="*/ 2407285 w 2407285"/>
                <a:gd name="connsiteY4" fmla="*/ 2039620 h 4140200"/>
                <a:gd name="connsiteX5" fmla="*/ 2407285 w 2407285"/>
                <a:gd name="connsiteY5" fmla="*/ 2040429 h 4140200"/>
                <a:gd name="connsiteX6" fmla="*/ 2407285 w 2407285"/>
                <a:gd name="connsiteY6" fmla="*/ 2069693 h 4140200"/>
                <a:gd name="connsiteX7" fmla="*/ 1803221 w 2407285"/>
                <a:gd name="connsiteY7" fmla="*/ 3532731 h 4140200"/>
                <a:gd name="connsiteX8" fmla="*/ 348384 w 2407285"/>
                <a:gd name="connsiteY8" fmla="*/ 4140200 h 4140200"/>
                <a:gd name="connsiteX9" fmla="*/ 348384 w 2407285"/>
                <a:gd name="connsiteY9" fmla="*/ 4138696 h 4140200"/>
                <a:gd name="connsiteX10" fmla="*/ 0 w 2407285"/>
                <a:gd name="connsiteY10" fmla="*/ 3788349 h 4140200"/>
                <a:gd name="connsiteX11" fmla="*/ 348384 w 2407285"/>
                <a:gd name="connsiteY11" fmla="*/ 3438002 h 4140200"/>
                <a:gd name="connsiteX12" fmla="*/ 348384 w 2407285"/>
                <a:gd name="connsiteY12" fmla="*/ 3439506 h 4140200"/>
                <a:gd name="connsiteX13" fmla="*/ 1710518 w 2407285"/>
                <a:gd name="connsiteY13" fmla="*/ 2069693 h 4140200"/>
                <a:gd name="connsiteX14" fmla="*/ 1710518 w 2407285"/>
                <a:gd name="connsiteY14" fmla="*/ 2039620 h 4140200"/>
                <a:gd name="connsiteX15" fmla="*/ 1710772 w 2407285"/>
                <a:gd name="connsiteY15" fmla="*/ 2039875 h 4140200"/>
                <a:gd name="connsiteX16" fmla="*/ 1700955 w 2407285"/>
                <a:gd name="connsiteY16" fmla="*/ 1902974 h 4140200"/>
                <a:gd name="connsiteX17" fmla="*/ 349250 w 2407285"/>
                <a:gd name="connsiteY17" fmla="*/ 700692 h 4140200"/>
                <a:gd name="connsiteX18" fmla="*/ 697487 w 2407285"/>
                <a:gd name="connsiteY18" fmla="*/ 350346 h 4140200"/>
                <a:gd name="connsiteX19" fmla="*/ 349250 w 2407285"/>
                <a:gd name="connsiteY19" fmla="*/ 0 h 41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07285" h="4140200">
                  <a:moveTo>
                    <a:pt x="349250" y="0"/>
                  </a:moveTo>
                  <a:cubicBezTo>
                    <a:pt x="899255" y="0"/>
                    <a:pt x="1414885" y="215019"/>
                    <a:pt x="1803475" y="605964"/>
                  </a:cubicBezTo>
                  <a:cubicBezTo>
                    <a:pt x="2138261" y="941462"/>
                    <a:pt x="2342598" y="1372511"/>
                    <a:pt x="2394459" y="1838672"/>
                  </a:cubicBezTo>
                  <a:lnTo>
                    <a:pt x="2407237" y="2039669"/>
                  </a:lnTo>
                  <a:lnTo>
                    <a:pt x="2407285" y="2039620"/>
                  </a:lnTo>
                  <a:lnTo>
                    <a:pt x="2407285" y="2040429"/>
                  </a:lnTo>
                  <a:lnTo>
                    <a:pt x="2407285" y="2069693"/>
                  </a:lnTo>
                  <a:cubicBezTo>
                    <a:pt x="2407285" y="2621527"/>
                    <a:pt x="2191975" y="3141786"/>
                    <a:pt x="1803221" y="3532731"/>
                  </a:cubicBezTo>
                  <a:cubicBezTo>
                    <a:pt x="1414467" y="3923677"/>
                    <a:pt x="898620" y="4140200"/>
                    <a:pt x="348384" y="4140200"/>
                  </a:cubicBezTo>
                  <a:cubicBezTo>
                    <a:pt x="348384" y="4138696"/>
                    <a:pt x="348384" y="4138696"/>
                    <a:pt x="348384" y="4138696"/>
                  </a:cubicBezTo>
                  <a:cubicBezTo>
                    <a:pt x="0" y="3788349"/>
                    <a:pt x="0" y="3788349"/>
                    <a:pt x="0" y="3788349"/>
                  </a:cubicBezTo>
                  <a:cubicBezTo>
                    <a:pt x="348384" y="3438002"/>
                    <a:pt x="348384" y="3438002"/>
                    <a:pt x="348384" y="3438002"/>
                  </a:cubicBezTo>
                  <a:cubicBezTo>
                    <a:pt x="348384" y="3439506"/>
                    <a:pt x="348384" y="3439506"/>
                    <a:pt x="348384" y="3439506"/>
                  </a:cubicBezTo>
                  <a:cubicBezTo>
                    <a:pt x="1098978" y="3439506"/>
                    <a:pt x="1710518" y="2824518"/>
                    <a:pt x="1710518" y="2069693"/>
                  </a:cubicBezTo>
                  <a:cubicBezTo>
                    <a:pt x="1710518" y="2059167"/>
                    <a:pt x="1710518" y="2048642"/>
                    <a:pt x="1710518" y="2039620"/>
                  </a:cubicBezTo>
                  <a:lnTo>
                    <a:pt x="1710772" y="2039875"/>
                  </a:lnTo>
                  <a:lnTo>
                    <a:pt x="1700955" y="1902974"/>
                  </a:lnTo>
                  <a:cubicBezTo>
                    <a:pt x="1618358" y="1225349"/>
                    <a:pt x="1044229" y="700692"/>
                    <a:pt x="349250" y="700692"/>
                  </a:cubicBezTo>
                  <a:cubicBezTo>
                    <a:pt x="697487" y="350346"/>
                    <a:pt x="697487" y="350346"/>
                    <a:pt x="697487" y="350346"/>
                  </a:cubicBezTo>
                  <a:cubicBezTo>
                    <a:pt x="349250" y="0"/>
                    <a:pt x="349250" y="0"/>
                    <a:pt x="349250" y="0"/>
                  </a:cubicBezTo>
                  <a:close/>
                </a:path>
              </a:pathLst>
            </a:custGeom>
            <a:solidFill>
              <a:srgbClr val="3498DB"/>
            </a:solidFill>
            <a:ln w="19050">
              <a:solidFill>
                <a:sysClr val="window" lastClr="FFFFFF"/>
              </a:solidFill>
            </a:ln>
          </p:spPr>
          <p:txBody>
            <a:bodyPr vert="horz" wrap="square" lIns="91440" tIns="45720" rIns="91440" bIns="45720" numCol="1" anchor="t" anchorCtr="0" compatLnSpc="1">
              <a:noAutofit/>
            </a:bodyPr>
            <a:p>
              <a:pPr marL="0" marR="0" lvl="0" indent="0" algn="l" defTabSz="685800" rtl="0" eaLnBrk="1" fontAlgn="auto" latinLnBrk="0" hangingPunct="1">
                <a:lnSpc>
                  <a:spcPct val="120000"/>
                </a:lnSpc>
                <a:spcBef>
                  <a:spcPts val="0"/>
                </a:spcBef>
                <a:spcAft>
                  <a:spcPts val="0"/>
                </a:spcAft>
                <a:buClrTx/>
                <a:buSzTx/>
                <a:buFontTx/>
                <a:buNone/>
                <a:defRPr/>
              </a:pPr>
              <a:endParaRPr kumimoji="0" lang="en-US" sz="1350" b="0" i="0" u="none" strike="noStrike" kern="0" cap="none" spc="0" normalizeH="0" baseline="0" noProof="0" dirty="0">
                <a:ln>
                  <a:noFill/>
                </a:ln>
                <a:solidFill>
                  <a:srgbClr val="0C0C0C"/>
                </a:solidFill>
                <a:effectLst/>
                <a:uLnTx/>
                <a:uFillTx/>
                <a:latin typeface="微软雅黑" panose="020B0503020204020204" pitchFamily="34" charset="-122"/>
                <a:ea typeface="微软雅黑" panose="020B0503020204020204" pitchFamily="34" charset="-122"/>
                <a:cs typeface="+mn-ea"/>
              </a:endParaRPr>
            </a:p>
          </p:txBody>
        </p:sp>
        <p:sp>
          <p:nvSpPr>
            <p:cNvPr id="26" name="任意多边形: 形状 25"/>
            <p:cNvSpPr/>
            <p:nvPr>
              <p:custDataLst>
                <p:tags r:id="rId6"/>
              </p:custDataLst>
            </p:nvPr>
          </p:nvSpPr>
          <p:spPr bwMode="auto">
            <a:xfrm>
              <a:off x="7007" y="3724"/>
              <a:ext cx="3012" cy="5164"/>
            </a:xfrm>
            <a:custGeom>
              <a:avLst/>
              <a:gdLst>
                <a:gd name="connsiteX0" fmla="*/ 2057272 w 2405380"/>
                <a:gd name="connsiteY0" fmla="*/ 0 h 4140200"/>
                <a:gd name="connsiteX1" fmla="*/ 2405380 w 2405380"/>
                <a:gd name="connsiteY1" fmla="*/ 350208 h 4140200"/>
                <a:gd name="connsiteX2" fmla="*/ 2057272 w 2405380"/>
                <a:gd name="connsiteY2" fmla="*/ 700415 h 4140200"/>
                <a:gd name="connsiteX3" fmla="*/ 696216 w 2405380"/>
                <a:gd name="connsiteY3" fmla="*/ 2039620 h 4140200"/>
                <a:gd name="connsiteX4" fmla="*/ 686018 w 2405380"/>
                <a:gd name="connsiteY4" fmla="*/ 2029361 h 4140200"/>
                <a:gd name="connsiteX5" fmla="*/ 685997 w 2405380"/>
                <a:gd name="connsiteY5" fmla="*/ 2029478 h 4140200"/>
                <a:gd name="connsiteX6" fmla="*/ 691033 w 2405380"/>
                <a:gd name="connsiteY6" fmla="*/ 2034543 h 4140200"/>
                <a:gd name="connsiteX7" fmla="*/ 696474 w 2405380"/>
                <a:gd name="connsiteY7" fmla="*/ 2040016 h 4140200"/>
                <a:gd name="connsiteX8" fmla="*/ 696474 w 2405380"/>
                <a:gd name="connsiteY8" fmla="*/ 2070083 h 4140200"/>
                <a:gd name="connsiteX9" fmla="*/ 2056541 w 2405380"/>
                <a:gd name="connsiteY9" fmla="*/ 3439638 h 4140200"/>
                <a:gd name="connsiteX10" fmla="*/ 1709798 w 2405380"/>
                <a:gd name="connsiteY10" fmla="*/ 3788416 h 4140200"/>
                <a:gd name="connsiteX11" fmla="*/ 2058035 w 2405380"/>
                <a:gd name="connsiteY11" fmla="*/ 4138697 h 4140200"/>
                <a:gd name="connsiteX12" fmla="*/ 2058035 w 2405380"/>
                <a:gd name="connsiteY12" fmla="*/ 4140200 h 4140200"/>
                <a:gd name="connsiteX13" fmla="*/ 602315 w 2405380"/>
                <a:gd name="connsiteY13" fmla="*/ 3532846 h 4140200"/>
                <a:gd name="connsiteX14" fmla="*/ 0 w 2405380"/>
                <a:gd name="connsiteY14" fmla="*/ 2070083 h 4140200"/>
                <a:gd name="connsiteX15" fmla="*/ 0 w 2405380"/>
                <a:gd name="connsiteY15" fmla="*/ 2040016 h 4140200"/>
                <a:gd name="connsiteX16" fmla="*/ 12573 w 2405380"/>
                <a:gd name="connsiteY16" fmla="*/ 2027369 h 4140200"/>
                <a:gd name="connsiteX17" fmla="*/ 12545 w 2405380"/>
                <a:gd name="connsiteY17" fmla="*/ 2027000 h 4140200"/>
                <a:gd name="connsiteX18" fmla="*/ 2295 w 2405380"/>
                <a:gd name="connsiteY18" fmla="*/ 2037312 h 4140200"/>
                <a:gd name="connsiteX19" fmla="*/ 0 w 2405380"/>
                <a:gd name="connsiteY19" fmla="*/ 2039620 h 4140200"/>
                <a:gd name="connsiteX20" fmla="*/ 602092 w 2405380"/>
                <a:gd name="connsiteY20" fmla="*/ 605724 h 4140200"/>
                <a:gd name="connsiteX21" fmla="*/ 2057272 w 2405380"/>
                <a:gd name="connsiteY21" fmla="*/ 0 h 41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05380" h="4140200">
                  <a:moveTo>
                    <a:pt x="2057272" y="0"/>
                  </a:moveTo>
                  <a:lnTo>
                    <a:pt x="2405380" y="350208"/>
                  </a:lnTo>
                  <a:cubicBezTo>
                    <a:pt x="2057272" y="700415"/>
                    <a:pt x="2057272" y="700415"/>
                    <a:pt x="2057272" y="700415"/>
                  </a:cubicBezTo>
                  <a:cubicBezTo>
                    <a:pt x="1316236" y="700415"/>
                    <a:pt x="711156" y="1298623"/>
                    <a:pt x="696216" y="2039620"/>
                  </a:cubicBezTo>
                  <a:lnTo>
                    <a:pt x="686018" y="2029361"/>
                  </a:lnTo>
                  <a:lnTo>
                    <a:pt x="685997" y="2029478"/>
                  </a:lnTo>
                  <a:lnTo>
                    <a:pt x="691033" y="2034543"/>
                  </a:lnTo>
                  <a:cubicBezTo>
                    <a:pt x="696474" y="2040016"/>
                    <a:pt x="696474" y="2040016"/>
                    <a:pt x="696474" y="2040016"/>
                  </a:cubicBezTo>
                  <a:cubicBezTo>
                    <a:pt x="696474" y="2049036"/>
                    <a:pt x="696474" y="2059560"/>
                    <a:pt x="696474" y="2070083"/>
                  </a:cubicBezTo>
                  <a:cubicBezTo>
                    <a:pt x="696474" y="2824767"/>
                    <a:pt x="1306262" y="3438134"/>
                    <a:pt x="2056541" y="3439638"/>
                  </a:cubicBezTo>
                  <a:cubicBezTo>
                    <a:pt x="1709798" y="3788416"/>
                    <a:pt x="1709798" y="3788416"/>
                    <a:pt x="1709798" y="3788416"/>
                  </a:cubicBezTo>
                  <a:lnTo>
                    <a:pt x="2058035" y="4138697"/>
                  </a:lnTo>
                  <a:cubicBezTo>
                    <a:pt x="2058035" y="4140200"/>
                    <a:pt x="2058035" y="4140200"/>
                    <a:pt x="2058035" y="4140200"/>
                  </a:cubicBezTo>
                  <a:cubicBezTo>
                    <a:pt x="1508030" y="4140200"/>
                    <a:pt x="990906" y="3923717"/>
                    <a:pt x="602315" y="3532846"/>
                  </a:cubicBezTo>
                  <a:cubicBezTo>
                    <a:pt x="213725" y="3141974"/>
                    <a:pt x="0" y="2621814"/>
                    <a:pt x="0" y="2070083"/>
                  </a:cubicBezTo>
                  <a:cubicBezTo>
                    <a:pt x="0" y="2059560"/>
                    <a:pt x="0" y="2049036"/>
                    <a:pt x="0" y="2040016"/>
                  </a:cubicBezTo>
                  <a:lnTo>
                    <a:pt x="12573" y="2027369"/>
                  </a:lnTo>
                  <a:lnTo>
                    <a:pt x="12545" y="2027000"/>
                  </a:lnTo>
                  <a:lnTo>
                    <a:pt x="2295" y="2037312"/>
                  </a:lnTo>
                  <a:cubicBezTo>
                    <a:pt x="0" y="2039620"/>
                    <a:pt x="0" y="2039620"/>
                    <a:pt x="0" y="2039620"/>
                  </a:cubicBezTo>
                  <a:cubicBezTo>
                    <a:pt x="7470" y="1497024"/>
                    <a:pt x="221116" y="988998"/>
                    <a:pt x="602092" y="605724"/>
                  </a:cubicBezTo>
                  <a:cubicBezTo>
                    <a:pt x="990539" y="214934"/>
                    <a:pt x="1507471" y="0"/>
                    <a:pt x="2057272" y="0"/>
                  </a:cubicBezTo>
                  <a:close/>
                </a:path>
              </a:pathLst>
            </a:custGeom>
            <a:solidFill>
              <a:sysClr val="window" lastClr="FFFFFF">
                <a:lumMod val="75000"/>
              </a:sysClr>
            </a:solidFill>
            <a:ln w="19050">
              <a:solidFill>
                <a:sysClr val="window" lastClr="FFFFFF"/>
              </a:solidFill>
            </a:ln>
          </p:spPr>
          <p:txBody>
            <a:bodyPr vert="horz" wrap="square" lIns="91440" tIns="45720" rIns="91440" bIns="45720" numCol="1" anchor="t" anchorCtr="0" compatLnSpc="1">
              <a:noAutofit/>
            </a:bodyPr>
            <a:p>
              <a:pPr marL="0" marR="0" lvl="0" indent="0" algn="l" defTabSz="685800" rtl="0" eaLnBrk="1" fontAlgn="auto" latinLnBrk="0" hangingPunct="1">
                <a:lnSpc>
                  <a:spcPct val="120000"/>
                </a:lnSpc>
                <a:spcBef>
                  <a:spcPts val="0"/>
                </a:spcBef>
                <a:spcAft>
                  <a:spcPts val="0"/>
                </a:spcAft>
                <a:buClrTx/>
                <a:buSzTx/>
                <a:buFontTx/>
                <a:buNone/>
                <a:defRPr/>
              </a:pPr>
              <a:endParaRPr kumimoji="0" lang="en-US" sz="1350" b="0" i="0" u="none" strike="noStrike" kern="0" cap="none" spc="0" normalizeH="0" baseline="0" noProof="0" dirty="0">
                <a:ln>
                  <a:noFill/>
                </a:ln>
                <a:solidFill>
                  <a:srgbClr val="0C0C0C"/>
                </a:solidFill>
                <a:effectLst/>
                <a:uLnTx/>
                <a:uFillTx/>
                <a:latin typeface="微软雅黑" panose="020B0503020204020204" pitchFamily="34" charset="-122"/>
                <a:ea typeface="微软雅黑" panose="020B0503020204020204" pitchFamily="34" charset="-122"/>
                <a:cs typeface="+mn-ea"/>
              </a:endParaRPr>
            </a:p>
          </p:txBody>
        </p:sp>
        <p:sp>
          <p:nvSpPr>
            <p:cNvPr id="113676" name="任意多边形 42"/>
            <p:cNvSpPr/>
            <p:nvPr>
              <p:custDataLst>
                <p:tags r:id="rId7"/>
              </p:custDataLst>
            </p:nvPr>
          </p:nvSpPr>
          <p:spPr>
            <a:xfrm>
              <a:off x="8639" y="5529"/>
              <a:ext cx="1927" cy="1303"/>
            </a:xfrm>
            <a:custGeom>
              <a:avLst/>
              <a:gdLst/>
              <a:ahLst/>
              <a:cxnLst>
                <a:cxn ang="0">
                  <a:pos x="370" y="0"/>
                </a:cxn>
                <a:cxn ang="0">
                  <a:pos x="370" y="0"/>
                </a:cxn>
                <a:cxn ang="0">
                  <a:pos x="44" y="0"/>
                </a:cxn>
                <a:cxn ang="0">
                  <a:pos x="0" y="36"/>
                </a:cxn>
                <a:cxn ang="0">
                  <a:pos x="0" y="289"/>
                </a:cxn>
                <a:cxn ang="0">
                  <a:pos x="44" y="334"/>
                </a:cxn>
                <a:cxn ang="0">
                  <a:pos x="370" y="334"/>
                </a:cxn>
                <a:cxn ang="0">
                  <a:pos x="415" y="289"/>
                </a:cxn>
                <a:cxn ang="0">
                  <a:pos x="415" y="36"/>
                </a:cxn>
                <a:cxn ang="0">
                  <a:pos x="370" y="0"/>
                </a:cxn>
                <a:cxn ang="0">
                  <a:pos x="370" y="289"/>
                </a:cxn>
                <a:cxn ang="0">
                  <a:pos x="370" y="289"/>
                </a:cxn>
                <a:cxn ang="0">
                  <a:pos x="44" y="289"/>
                </a:cxn>
                <a:cxn ang="0">
                  <a:pos x="44" y="36"/>
                </a:cxn>
                <a:cxn ang="0">
                  <a:pos x="370" y="36"/>
                </a:cxn>
                <a:cxn ang="0">
                  <a:pos x="370" y="289"/>
                </a:cxn>
                <a:cxn ang="0">
                  <a:pos x="185" y="208"/>
                </a:cxn>
                <a:cxn ang="0">
                  <a:pos x="185" y="208"/>
                </a:cxn>
                <a:cxn ang="0">
                  <a:pos x="81" y="208"/>
                </a:cxn>
                <a:cxn ang="0">
                  <a:pos x="81" y="245"/>
                </a:cxn>
                <a:cxn ang="0">
                  <a:pos x="185" y="245"/>
                </a:cxn>
                <a:cxn ang="0">
                  <a:pos x="185" y="208"/>
                </a:cxn>
                <a:cxn ang="0">
                  <a:pos x="185" y="149"/>
                </a:cxn>
                <a:cxn ang="0">
                  <a:pos x="185" y="149"/>
                </a:cxn>
                <a:cxn ang="0">
                  <a:pos x="81" y="149"/>
                </a:cxn>
                <a:cxn ang="0">
                  <a:pos x="81" y="185"/>
                </a:cxn>
                <a:cxn ang="0">
                  <a:pos x="185" y="185"/>
                </a:cxn>
                <a:cxn ang="0">
                  <a:pos x="185" y="149"/>
                </a:cxn>
                <a:cxn ang="0">
                  <a:pos x="185" y="82"/>
                </a:cxn>
                <a:cxn ang="0">
                  <a:pos x="185" y="82"/>
                </a:cxn>
                <a:cxn ang="0">
                  <a:pos x="81" y="82"/>
                </a:cxn>
                <a:cxn ang="0">
                  <a:pos x="81" y="119"/>
                </a:cxn>
                <a:cxn ang="0">
                  <a:pos x="185" y="119"/>
                </a:cxn>
                <a:cxn ang="0">
                  <a:pos x="185" y="82"/>
                </a:cxn>
                <a:cxn ang="0">
                  <a:pos x="325" y="215"/>
                </a:cxn>
                <a:cxn ang="0">
                  <a:pos x="325" y="215"/>
                </a:cxn>
                <a:cxn ang="0">
                  <a:pos x="296" y="193"/>
                </a:cxn>
                <a:cxn ang="0">
                  <a:pos x="318" y="126"/>
                </a:cxn>
                <a:cxn ang="0">
                  <a:pos x="281" y="82"/>
                </a:cxn>
                <a:cxn ang="0">
                  <a:pos x="244" y="126"/>
                </a:cxn>
                <a:cxn ang="0">
                  <a:pos x="267" y="193"/>
                </a:cxn>
                <a:cxn ang="0">
                  <a:pos x="230" y="215"/>
                </a:cxn>
                <a:cxn ang="0">
                  <a:pos x="230" y="245"/>
                </a:cxn>
                <a:cxn ang="0">
                  <a:pos x="333" y="245"/>
                </a:cxn>
                <a:cxn ang="0">
                  <a:pos x="325" y="215"/>
                </a:cxn>
              </a:cxnLst>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rgbClr val="2F75B4"/>
            </a:solidFill>
            <a:ln w="9525">
              <a:noFill/>
            </a:ln>
          </p:spPr>
          <p:txBody>
            <a:bodyPr/>
            <a:p>
              <a:endParaRPr lang="zh-CN" altLang="en-US"/>
            </a:p>
          </p:txBody>
        </p:sp>
      </p:grpSp>
      <p:sp>
        <p:nvSpPr>
          <p:cNvPr id="127" name="Title 6"/>
          <p:cNvSpPr txBox="1"/>
          <p:nvPr>
            <p:custDataLst>
              <p:tags r:id="rId8"/>
            </p:custDataLst>
          </p:nvPr>
        </p:nvSpPr>
        <p:spPr>
          <a:xfrm>
            <a:off x="619125" y="2292350"/>
            <a:ext cx="3235325" cy="4044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20000"/>
              </a:lnSpc>
              <a:spcBef>
                <a:spcPts val="1000"/>
              </a:spcBef>
              <a:spcAft>
                <a:spcPts val="0"/>
              </a:spcAft>
              <a:buClr>
                <a:srgbClr val="1F4E78"/>
              </a:buClr>
              <a:buSzPct val="120000"/>
              <a:buFont typeface="Wingdings" panose="05000000000000000000" charset="0"/>
            </a:pPr>
            <a:r>
              <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（一）个人信托业务</a:t>
            </a:r>
            <a:endPar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Title 6"/>
          <p:cNvSpPr txBox="1"/>
          <p:nvPr>
            <p:custDataLst>
              <p:tags r:id="rId9"/>
            </p:custDataLst>
          </p:nvPr>
        </p:nvSpPr>
        <p:spPr>
          <a:xfrm>
            <a:off x="7753350" y="2281238"/>
            <a:ext cx="3236913" cy="4044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20000"/>
              </a:lnSpc>
              <a:spcBef>
                <a:spcPts val="1000"/>
              </a:spcBef>
              <a:spcAft>
                <a:spcPts val="0"/>
              </a:spcAft>
              <a:buClr>
                <a:srgbClr val="1F4E78"/>
              </a:buClr>
              <a:buSzPct val="120000"/>
              <a:buFont typeface="Wingdings" panose="05000000000000000000" charset="0"/>
            </a:pPr>
            <a:r>
              <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（二）法人信托业务</a:t>
            </a:r>
            <a:endPar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0"/>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000" fill="hold">
                                          <p:stCondLst>
                                            <p:cond delay="0"/>
                                          </p:stCondLst>
                                        </p:cTn>
                                        <p:tgtEl>
                                          <p:spTgt spid="31"/>
                                        </p:tgtEl>
                                        <p:attrNameLst>
                                          <p:attrName>style.visibility</p:attrName>
                                        </p:attrNameLst>
                                      </p:cBhvr>
                                      <p:to>
                                        <p:strVal val="visible"/>
                                      </p:to>
                                    </p:set>
                                    <p:animEffect transition="in" filter="strips(downRight)">
                                      <p:cBhvr>
                                        <p:cTn id="7" dur="1000"/>
                                        <p:tgtEl>
                                          <p:spTgt spid="31"/>
                                        </p:tgtEl>
                                      </p:cBhvr>
                                    </p:animEffect>
                                  </p:childTnLst>
                                </p:cTn>
                              </p:par>
                            </p:childTnLst>
                          </p:cTn>
                        </p:par>
                        <p:par>
                          <p:cTn id="8" fill="hold">
                            <p:stCondLst>
                              <p:cond delay="1000"/>
                            </p:stCondLst>
                            <p:childTnLst>
                              <p:par>
                                <p:cTn id="9" presetID="18" presetClass="entr" presetSubtype="12" fill="hold" grpId="0" nodeType="afterEffect">
                                  <p:stCondLst>
                                    <p:cond delay="0"/>
                                  </p:stCondLst>
                                  <p:childTnLst>
                                    <p:set>
                                      <p:cBhvr>
                                        <p:cTn id="10" dur="1000" fill="hold">
                                          <p:stCondLst>
                                            <p:cond delay="0"/>
                                          </p:stCondLst>
                                        </p:cTn>
                                        <p:tgtEl>
                                          <p:spTgt spid="25"/>
                                        </p:tgtEl>
                                        <p:attrNameLst>
                                          <p:attrName>style.visibility</p:attrName>
                                        </p:attrNameLst>
                                      </p:cBhvr>
                                      <p:to>
                                        <p:strVal val="visible"/>
                                      </p:to>
                                    </p:set>
                                    <p:animEffect transition="in" filter="strips(downLeft)">
                                      <p:cBhvr>
                                        <p:cTn id="11"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13665"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三、金融信托的种类及其业务操作</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9" name="矩形 18"/>
          <p:cNvSpPr/>
          <p:nvPr>
            <p:custDataLst>
              <p:tags r:id="rId1"/>
            </p:custDataLst>
          </p:nvPr>
        </p:nvSpPr>
        <p:spPr>
          <a:xfrm>
            <a:off x="6256338" y="2828925"/>
            <a:ext cx="5341938" cy="2349500"/>
          </a:xfrm>
          <a:prstGeom prst="rect">
            <a:avLst/>
          </a:prstGeom>
          <a:solidFill>
            <a:srgbClr val="3498DB">
              <a:lumMod val="20000"/>
              <a:lumOff val="8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3" name="矩形 12"/>
          <p:cNvSpPr/>
          <p:nvPr>
            <p:custDataLst>
              <p:tags r:id="rId2"/>
            </p:custDataLst>
          </p:nvPr>
        </p:nvSpPr>
        <p:spPr>
          <a:xfrm>
            <a:off x="576263" y="2828925"/>
            <a:ext cx="5457825" cy="2349500"/>
          </a:xfrm>
          <a:prstGeom prst="rect">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25" name="矩形 24"/>
          <p:cNvSpPr/>
          <p:nvPr>
            <p:custDataLst>
              <p:tags r:id="rId3"/>
            </p:custDataLst>
          </p:nvPr>
        </p:nvSpPr>
        <p:spPr>
          <a:xfrm>
            <a:off x="7825105" y="3140710"/>
            <a:ext cx="3711575" cy="1699260"/>
          </a:xfrm>
          <a:prstGeom prst="rect">
            <a:avLst/>
          </a:prstGeom>
        </p:spPr>
        <p:txBody>
          <a:bodyPr wrap="square"/>
          <a:p>
            <a:pPr lvl="0" algn="just" fontAlgn="base">
              <a:lnSpc>
                <a:spcPct val="150000"/>
              </a:lnSpc>
              <a:defRPr/>
            </a:pPr>
            <a:r>
              <a:rPr lang="zh-CN" altLang="en-US" sz="1400" strike="noStrike" spc="5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rPr>
              <a:t>基金信托业务即信托投资基金，又称契约型投资基金，是通用信托的一种。基金信托是基于一定的信托契约原理由发起人和基金管理人、基金托管人订立基金契约而组建的投资基金。</a:t>
            </a:r>
            <a:endParaRPr lang="zh-CN" altLang="en-US" sz="1400" strike="noStrike" spc="5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矩形 30"/>
          <p:cNvSpPr/>
          <p:nvPr>
            <p:custDataLst>
              <p:tags r:id="rId4"/>
            </p:custDataLst>
          </p:nvPr>
        </p:nvSpPr>
        <p:spPr>
          <a:xfrm>
            <a:off x="757555" y="3322320"/>
            <a:ext cx="3723640" cy="1003935"/>
          </a:xfrm>
          <a:prstGeom prst="rect">
            <a:avLst/>
          </a:prstGeom>
        </p:spPr>
        <p:txBody>
          <a:bodyPr wrap="square"/>
          <a:p>
            <a:pPr marR="0" lvl="0" algn="just" defTabSz="914400" rtl="0" eaLnBrk="1" fontAlgn="auto" latinLnBrk="0" hangingPunct="1">
              <a:lnSpc>
                <a:spcPct val="150000"/>
              </a:lnSpc>
              <a:spcBef>
                <a:spcPts val="0"/>
              </a:spcBef>
              <a:spcAft>
                <a:spcPts val="0"/>
              </a:spcAft>
              <a:buClrTx/>
              <a:buSzTx/>
              <a:defRPr/>
            </a:pPr>
            <a:r>
              <a:rPr lang="zh-CN" altLang="en-US" sz="1400" strike="noStrike" spc="15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通用信托业务是指那些既可以由自然人作为委托人，也可以由法人作为委托人的信托形式。最典型的通用信托业务如投资信托、社会公益信托，都属于以资金为对象的信托形式。</a:t>
            </a:r>
            <a:endParaRPr lang="zh-CN" altLang="en-US" sz="1400" strike="noStrike" spc="15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nvGrpSpPr>
          <p:cNvPr id="113673" name="组合 5"/>
          <p:cNvGrpSpPr/>
          <p:nvPr/>
        </p:nvGrpSpPr>
        <p:grpSpPr>
          <a:xfrm>
            <a:off x="4589463" y="2363788"/>
            <a:ext cx="3097212" cy="3070225"/>
            <a:chOff x="7007" y="3724"/>
            <a:chExt cx="5141" cy="5164"/>
          </a:xfrm>
        </p:grpSpPr>
        <p:sp>
          <p:nvSpPr>
            <p:cNvPr id="24" name="任意多边形: 形状 23"/>
            <p:cNvSpPr/>
            <p:nvPr>
              <p:custDataLst>
                <p:tags r:id="rId5"/>
              </p:custDataLst>
            </p:nvPr>
          </p:nvSpPr>
          <p:spPr bwMode="auto">
            <a:xfrm>
              <a:off x="9134" y="3724"/>
              <a:ext cx="3015" cy="5164"/>
            </a:xfrm>
            <a:custGeom>
              <a:avLst/>
              <a:gdLst>
                <a:gd name="connsiteX0" fmla="*/ 349250 w 2407285"/>
                <a:gd name="connsiteY0" fmla="*/ 0 h 4140200"/>
                <a:gd name="connsiteX1" fmla="*/ 1803475 w 2407285"/>
                <a:gd name="connsiteY1" fmla="*/ 605964 h 4140200"/>
                <a:gd name="connsiteX2" fmla="*/ 2394459 w 2407285"/>
                <a:gd name="connsiteY2" fmla="*/ 1838672 h 4140200"/>
                <a:gd name="connsiteX3" fmla="*/ 2407237 w 2407285"/>
                <a:gd name="connsiteY3" fmla="*/ 2039669 h 4140200"/>
                <a:gd name="connsiteX4" fmla="*/ 2407285 w 2407285"/>
                <a:gd name="connsiteY4" fmla="*/ 2039620 h 4140200"/>
                <a:gd name="connsiteX5" fmla="*/ 2407285 w 2407285"/>
                <a:gd name="connsiteY5" fmla="*/ 2040429 h 4140200"/>
                <a:gd name="connsiteX6" fmla="*/ 2407285 w 2407285"/>
                <a:gd name="connsiteY6" fmla="*/ 2069693 h 4140200"/>
                <a:gd name="connsiteX7" fmla="*/ 1803221 w 2407285"/>
                <a:gd name="connsiteY7" fmla="*/ 3532731 h 4140200"/>
                <a:gd name="connsiteX8" fmla="*/ 348384 w 2407285"/>
                <a:gd name="connsiteY8" fmla="*/ 4140200 h 4140200"/>
                <a:gd name="connsiteX9" fmla="*/ 348384 w 2407285"/>
                <a:gd name="connsiteY9" fmla="*/ 4138696 h 4140200"/>
                <a:gd name="connsiteX10" fmla="*/ 0 w 2407285"/>
                <a:gd name="connsiteY10" fmla="*/ 3788349 h 4140200"/>
                <a:gd name="connsiteX11" fmla="*/ 348384 w 2407285"/>
                <a:gd name="connsiteY11" fmla="*/ 3438002 h 4140200"/>
                <a:gd name="connsiteX12" fmla="*/ 348384 w 2407285"/>
                <a:gd name="connsiteY12" fmla="*/ 3439506 h 4140200"/>
                <a:gd name="connsiteX13" fmla="*/ 1710518 w 2407285"/>
                <a:gd name="connsiteY13" fmla="*/ 2069693 h 4140200"/>
                <a:gd name="connsiteX14" fmla="*/ 1710518 w 2407285"/>
                <a:gd name="connsiteY14" fmla="*/ 2039620 h 4140200"/>
                <a:gd name="connsiteX15" fmla="*/ 1710772 w 2407285"/>
                <a:gd name="connsiteY15" fmla="*/ 2039875 h 4140200"/>
                <a:gd name="connsiteX16" fmla="*/ 1700955 w 2407285"/>
                <a:gd name="connsiteY16" fmla="*/ 1902974 h 4140200"/>
                <a:gd name="connsiteX17" fmla="*/ 349250 w 2407285"/>
                <a:gd name="connsiteY17" fmla="*/ 700692 h 4140200"/>
                <a:gd name="connsiteX18" fmla="*/ 697487 w 2407285"/>
                <a:gd name="connsiteY18" fmla="*/ 350346 h 4140200"/>
                <a:gd name="connsiteX19" fmla="*/ 349250 w 2407285"/>
                <a:gd name="connsiteY19" fmla="*/ 0 h 41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07285" h="4140200">
                  <a:moveTo>
                    <a:pt x="349250" y="0"/>
                  </a:moveTo>
                  <a:cubicBezTo>
                    <a:pt x="899255" y="0"/>
                    <a:pt x="1414885" y="215019"/>
                    <a:pt x="1803475" y="605964"/>
                  </a:cubicBezTo>
                  <a:cubicBezTo>
                    <a:pt x="2138261" y="941462"/>
                    <a:pt x="2342598" y="1372511"/>
                    <a:pt x="2394459" y="1838672"/>
                  </a:cubicBezTo>
                  <a:lnTo>
                    <a:pt x="2407237" y="2039669"/>
                  </a:lnTo>
                  <a:lnTo>
                    <a:pt x="2407285" y="2039620"/>
                  </a:lnTo>
                  <a:lnTo>
                    <a:pt x="2407285" y="2040429"/>
                  </a:lnTo>
                  <a:lnTo>
                    <a:pt x="2407285" y="2069693"/>
                  </a:lnTo>
                  <a:cubicBezTo>
                    <a:pt x="2407285" y="2621527"/>
                    <a:pt x="2191975" y="3141786"/>
                    <a:pt x="1803221" y="3532731"/>
                  </a:cubicBezTo>
                  <a:cubicBezTo>
                    <a:pt x="1414467" y="3923677"/>
                    <a:pt x="898620" y="4140200"/>
                    <a:pt x="348384" y="4140200"/>
                  </a:cubicBezTo>
                  <a:cubicBezTo>
                    <a:pt x="348384" y="4138696"/>
                    <a:pt x="348384" y="4138696"/>
                    <a:pt x="348384" y="4138696"/>
                  </a:cubicBezTo>
                  <a:cubicBezTo>
                    <a:pt x="0" y="3788349"/>
                    <a:pt x="0" y="3788349"/>
                    <a:pt x="0" y="3788349"/>
                  </a:cubicBezTo>
                  <a:cubicBezTo>
                    <a:pt x="348384" y="3438002"/>
                    <a:pt x="348384" y="3438002"/>
                    <a:pt x="348384" y="3438002"/>
                  </a:cubicBezTo>
                  <a:cubicBezTo>
                    <a:pt x="348384" y="3439506"/>
                    <a:pt x="348384" y="3439506"/>
                    <a:pt x="348384" y="3439506"/>
                  </a:cubicBezTo>
                  <a:cubicBezTo>
                    <a:pt x="1098978" y="3439506"/>
                    <a:pt x="1710518" y="2824518"/>
                    <a:pt x="1710518" y="2069693"/>
                  </a:cubicBezTo>
                  <a:cubicBezTo>
                    <a:pt x="1710518" y="2059167"/>
                    <a:pt x="1710518" y="2048642"/>
                    <a:pt x="1710518" y="2039620"/>
                  </a:cubicBezTo>
                  <a:lnTo>
                    <a:pt x="1710772" y="2039875"/>
                  </a:lnTo>
                  <a:lnTo>
                    <a:pt x="1700955" y="1902974"/>
                  </a:lnTo>
                  <a:cubicBezTo>
                    <a:pt x="1618358" y="1225349"/>
                    <a:pt x="1044229" y="700692"/>
                    <a:pt x="349250" y="700692"/>
                  </a:cubicBezTo>
                  <a:cubicBezTo>
                    <a:pt x="697487" y="350346"/>
                    <a:pt x="697487" y="350346"/>
                    <a:pt x="697487" y="350346"/>
                  </a:cubicBezTo>
                  <a:cubicBezTo>
                    <a:pt x="349250" y="0"/>
                    <a:pt x="349250" y="0"/>
                    <a:pt x="349250" y="0"/>
                  </a:cubicBezTo>
                  <a:close/>
                </a:path>
              </a:pathLst>
            </a:custGeom>
            <a:solidFill>
              <a:srgbClr val="3498DB"/>
            </a:solidFill>
            <a:ln w="19050">
              <a:solidFill>
                <a:sysClr val="window" lastClr="FFFFFF"/>
              </a:solidFill>
            </a:ln>
          </p:spPr>
          <p:txBody>
            <a:bodyPr vert="horz" wrap="square" lIns="91440" tIns="45720" rIns="91440" bIns="45720" numCol="1" anchor="t" anchorCtr="0" compatLnSpc="1">
              <a:noAutofit/>
            </a:bodyPr>
            <a:p>
              <a:pPr marL="0" marR="0" lvl="0" indent="0" algn="l" defTabSz="685800" rtl="0" eaLnBrk="1" fontAlgn="auto" latinLnBrk="0" hangingPunct="1">
                <a:lnSpc>
                  <a:spcPct val="120000"/>
                </a:lnSpc>
                <a:spcBef>
                  <a:spcPts val="0"/>
                </a:spcBef>
                <a:spcAft>
                  <a:spcPts val="0"/>
                </a:spcAft>
                <a:buClrTx/>
                <a:buSzTx/>
                <a:buFontTx/>
                <a:buNone/>
                <a:defRPr/>
              </a:pPr>
              <a:endParaRPr kumimoji="0" lang="en-US" sz="1350" b="0" i="0" u="none" strike="noStrike" kern="0" cap="none" spc="0" normalizeH="0" baseline="0" noProof="0" dirty="0">
                <a:ln>
                  <a:noFill/>
                </a:ln>
                <a:solidFill>
                  <a:srgbClr val="0C0C0C"/>
                </a:solidFill>
                <a:effectLst/>
                <a:uLnTx/>
                <a:uFillTx/>
                <a:latin typeface="微软雅黑" panose="020B0503020204020204" pitchFamily="34" charset="-122"/>
                <a:ea typeface="微软雅黑" panose="020B0503020204020204" pitchFamily="34" charset="-122"/>
                <a:cs typeface="+mn-ea"/>
              </a:endParaRPr>
            </a:p>
          </p:txBody>
        </p:sp>
        <p:sp>
          <p:nvSpPr>
            <p:cNvPr id="26" name="任意多边形: 形状 25"/>
            <p:cNvSpPr/>
            <p:nvPr>
              <p:custDataLst>
                <p:tags r:id="rId6"/>
              </p:custDataLst>
            </p:nvPr>
          </p:nvSpPr>
          <p:spPr bwMode="auto">
            <a:xfrm>
              <a:off x="7007" y="3724"/>
              <a:ext cx="3012" cy="5164"/>
            </a:xfrm>
            <a:custGeom>
              <a:avLst/>
              <a:gdLst>
                <a:gd name="connsiteX0" fmla="*/ 2057272 w 2405380"/>
                <a:gd name="connsiteY0" fmla="*/ 0 h 4140200"/>
                <a:gd name="connsiteX1" fmla="*/ 2405380 w 2405380"/>
                <a:gd name="connsiteY1" fmla="*/ 350208 h 4140200"/>
                <a:gd name="connsiteX2" fmla="*/ 2057272 w 2405380"/>
                <a:gd name="connsiteY2" fmla="*/ 700415 h 4140200"/>
                <a:gd name="connsiteX3" fmla="*/ 696216 w 2405380"/>
                <a:gd name="connsiteY3" fmla="*/ 2039620 h 4140200"/>
                <a:gd name="connsiteX4" fmla="*/ 686018 w 2405380"/>
                <a:gd name="connsiteY4" fmla="*/ 2029361 h 4140200"/>
                <a:gd name="connsiteX5" fmla="*/ 685997 w 2405380"/>
                <a:gd name="connsiteY5" fmla="*/ 2029478 h 4140200"/>
                <a:gd name="connsiteX6" fmla="*/ 691033 w 2405380"/>
                <a:gd name="connsiteY6" fmla="*/ 2034543 h 4140200"/>
                <a:gd name="connsiteX7" fmla="*/ 696474 w 2405380"/>
                <a:gd name="connsiteY7" fmla="*/ 2040016 h 4140200"/>
                <a:gd name="connsiteX8" fmla="*/ 696474 w 2405380"/>
                <a:gd name="connsiteY8" fmla="*/ 2070083 h 4140200"/>
                <a:gd name="connsiteX9" fmla="*/ 2056541 w 2405380"/>
                <a:gd name="connsiteY9" fmla="*/ 3439638 h 4140200"/>
                <a:gd name="connsiteX10" fmla="*/ 1709798 w 2405380"/>
                <a:gd name="connsiteY10" fmla="*/ 3788416 h 4140200"/>
                <a:gd name="connsiteX11" fmla="*/ 2058035 w 2405380"/>
                <a:gd name="connsiteY11" fmla="*/ 4138697 h 4140200"/>
                <a:gd name="connsiteX12" fmla="*/ 2058035 w 2405380"/>
                <a:gd name="connsiteY12" fmla="*/ 4140200 h 4140200"/>
                <a:gd name="connsiteX13" fmla="*/ 602315 w 2405380"/>
                <a:gd name="connsiteY13" fmla="*/ 3532846 h 4140200"/>
                <a:gd name="connsiteX14" fmla="*/ 0 w 2405380"/>
                <a:gd name="connsiteY14" fmla="*/ 2070083 h 4140200"/>
                <a:gd name="connsiteX15" fmla="*/ 0 w 2405380"/>
                <a:gd name="connsiteY15" fmla="*/ 2040016 h 4140200"/>
                <a:gd name="connsiteX16" fmla="*/ 12573 w 2405380"/>
                <a:gd name="connsiteY16" fmla="*/ 2027369 h 4140200"/>
                <a:gd name="connsiteX17" fmla="*/ 12545 w 2405380"/>
                <a:gd name="connsiteY17" fmla="*/ 2027000 h 4140200"/>
                <a:gd name="connsiteX18" fmla="*/ 2295 w 2405380"/>
                <a:gd name="connsiteY18" fmla="*/ 2037312 h 4140200"/>
                <a:gd name="connsiteX19" fmla="*/ 0 w 2405380"/>
                <a:gd name="connsiteY19" fmla="*/ 2039620 h 4140200"/>
                <a:gd name="connsiteX20" fmla="*/ 602092 w 2405380"/>
                <a:gd name="connsiteY20" fmla="*/ 605724 h 4140200"/>
                <a:gd name="connsiteX21" fmla="*/ 2057272 w 2405380"/>
                <a:gd name="connsiteY21" fmla="*/ 0 h 41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05380" h="4140200">
                  <a:moveTo>
                    <a:pt x="2057272" y="0"/>
                  </a:moveTo>
                  <a:lnTo>
                    <a:pt x="2405380" y="350208"/>
                  </a:lnTo>
                  <a:cubicBezTo>
                    <a:pt x="2057272" y="700415"/>
                    <a:pt x="2057272" y="700415"/>
                    <a:pt x="2057272" y="700415"/>
                  </a:cubicBezTo>
                  <a:cubicBezTo>
                    <a:pt x="1316236" y="700415"/>
                    <a:pt x="711156" y="1298623"/>
                    <a:pt x="696216" y="2039620"/>
                  </a:cubicBezTo>
                  <a:lnTo>
                    <a:pt x="686018" y="2029361"/>
                  </a:lnTo>
                  <a:lnTo>
                    <a:pt x="685997" y="2029478"/>
                  </a:lnTo>
                  <a:lnTo>
                    <a:pt x="691033" y="2034543"/>
                  </a:lnTo>
                  <a:cubicBezTo>
                    <a:pt x="696474" y="2040016"/>
                    <a:pt x="696474" y="2040016"/>
                    <a:pt x="696474" y="2040016"/>
                  </a:cubicBezTo>
                  <a:cubicBezTo>
                    <a:pt x="696474" y="2049036"/>
                    <a:pt x="696474" y="2059560"/>
                    <a:pt x="696474" y="2070083"/>
                  </a:cubicBezTo>
                  <a:cubicBezTo>
                    <a:pt x="696474" y="2824767"/>
                    <a:pt x="1306262" y="3438134"/>
                    <a:pt x="2056541" y="3439638"/>
                  </a:cubicBezTo>
                  <a:cubicBezTo>
                    <a:pt x="1709798" y="3788416"/>
                    <a:pt x="1709798" y="3788416"/>
                    <a:pt x="1709798" y="3788416"/>
                  </a:cubicBezTo>
                  <a:lnTo>
                    <a:pt x="2058035" y="4138697"/>
                  </a:lnTo>
                  <a:cubicBezTo>
                    <a:pt x="2058035" y="4140200"/>
                    <a:pt x="2058035" y="4140200"/>
                    <a:pt x="2058035" y="4140200"/>
                  </a:cubicBezTo>
                  <a:cubicBezTo>
                    <a:pt x="1508030" y="4140200"/>
                    <a:pt x="990906" y="3923717"/>
                    <a:pt x="602315" y="3532846"/>
                  </a:cubicBezTo>
                  <a:cubicBezTo>
                    <a:pt x="213725" y="3141974"/>
                    <a:pt x="0" y="2621814"/>
                    <a:pt x="0" y="2070083"/>
                  </a:cubicBezTo>
                  <a:cubicBezTo>
                    <a:pt x="0" y="2059560"/>
                    <a:pt x="0" y="2049036"/>
                    <a:pt x="0" y="2040016"/>
                  </a:cubicBezTo>
                  <a:lnTo>
                    <a:pt x="12573" y="2027369"/>
                  </a:lnTo>
                  <a:lnTo>
                    <a:pt x="12545" y="2027000"/>
                  </a:lnTo>
                  <a:lnTo>
                    <a:pt x="2295" y="2037312"/>
                  </a:lnTo>
                  <a:cubicBezTo>
                    <a:pt x="0" y="2039620"/>
                    <a:pt x="0" y="2039620"/>
                    <a:pt x="0" y="2039620"/>
                  </a:cubicBezTo>
                  <a:cubicBezTo>
                    <a:pt x="7470" y="1497024"/>
                    <a:pt x="221116" y="988998"/>
                    <a:pt x="602092" y="605724"/>
                  </a:cubicBezTo>
                  <a:cubicBezTo>
                    <a:pt x="990539" y="214934"/>
                    <a:pt x="1507471" y="0"/>
                    <a:pt x="2057272" y="0"/>
                  </a:cubicBezTo>
                  <a:close/>
                </a:path>
              </a:pathLst>
            </a:custGeom>
            <a:solidFill>
              <a:sysClr val="window" lastClr="FFFFFF">
                <a:lumMod val="75000"/>
              </a:sysClr>
            </a:solidFill>
            <a:ln w="19050">
              <a:solidFill>
                <a:sysClr val="window" lastClr="FFFFFF"/>
              </a:solidFill>
            </a:ln>
          </p:spPr>
          <p:txBody>
            <a:bodyPr vert="horz" wrap="square" lIns="91440" tIns="45720" rIns="91440" bIns="45720" numCol="1" anchor="t" anchorCtr="0" compatLnSpc="1">
              <a:noAutofit/>
            </a:bodyPr>
            <a:p>
              <a:pPr marL="0" marR="0" lvl="0" indent="0" algn="l" defTabSz="685800" rtl="0" eaLnBrk="1" fontAlgn="auto" latinLnBrk="0" hangingPunct="1">
                <a:lnSpc>
                  <a:spcPct val="120000"/>
                </a:lnSpc>
                <a:spcBef>
                  <a:spcPts val="0"/>
                </a:spcBef>
                <a:spcAft>
                  <a:spcPts val="0"/>
                </a:spcAft>
                <a:buClrTx/>
                <a:buSzTx/>
                <a:buFontTx/>
                <a:buNone/>
                <a:defRPr/>
              </a:pPr>
              <a:endParaRPr kumimoji="0" lang="en-US" sz="1350" b="0" i="0" u="none" strike="noStrike" kern="0" cap="none" spc="0" normalizeH="0" baseline="0" noProof="0" dirty="0">
                <a:ln>
                  <a:noFill/>
                </a:ln>
                <a:solidFill>
                  <a:srgbClr val="0C0C0C"/>
                </a:solidFill>
                <a:effectLst/>
                <a:uLnTx/>
                <a:uFillTx/>
                <a:latin typeface="微软雅黑" panose="020B0503020204020204" pitchFamily="34" charset="-122"/>
                <a:ea typeface="微软雅黑" panose="020B0503020204020204" pitchFamily="34" charset="-122"/>
                <a:cs typeface="+mn-ea"/>
              </a:endParaRPr>
            </a:p>
          </p:txBody>
        </p:sp>
        <p:sp>
          <p:nvSpPr>
            <p:cNvPr id="113676" name="任意多边形 42"/>
            <p:cNvSpPr/>
            <p:nvPr>
              <p:custDataLst>
                <p:tags r:id="rId7"/>
              </p:custDataLst>
            </p:nvPr>
          </p:nvSpPr>
          <p:spPr>
            <a:xfrm>
              <a:off x="8639" y="5529"/>
              <a:ext cx="1927" cy="1303"/>
            </a:xfrm>
            <a:custGeom>
              <a:avLst/>
              <a:gdLst/>
              <a:ahLst/>
              <a:cxnLst>
                <a:cxn ang="0">
                  <a:pos x="370" y="0"/>
                </a:cxn>
                <a:cxn ang="0">
                  <a:pos x="370" y="0"/>
                </a:cxn>
                <a:cxn ang="0">
                  <a:pos x="44" y="0"/>
                </a:cxn>
                <a:cxn ang="0">
                  <a:pos x="0" y="36"/>
                </a:cxn>
                <a:cxn ang="0">
                  <a:pos x="0" y="289"/>
                </a:cxn>
                <a:cxn ang="0">
                  <a:pos x="44" y="334"/>
                </a:cxn>
                <a:cxn ang="0">
                  <a:pos x="370" y="334"/>
                </a:cxn>
                <a:cxn ang="0">
                  <a:pos x="415" y="289"/>
                </a:cxn>
                <a:cxn ang="0">
                  <a:pos x="415" y="36"/>
                </a:cxn>
                <a:cxn ang="0">
                  <a:pos x="370" y="0"/>
                </a:cxn>
                <a:cxn ang="0">
                  <a:pos x="370" y="289"/>
                </a:cxn>
                <a:cxn ang="0">
                  <a:pos x="370" y="289"/>
                </a:cxn>
                <a:cxn ang="0">
                  <a:pos x="44" y="289"/>
                </a:cxn>
                <a:cxn ang="0">
                  <a:pos x="44" y="36"/>
                </a:cxn>
                <a:cxn ang="0">
                  <a:pos x="370" y="36"/>
                </a:cxn>
                <a:cxn ang="0">
                  <a:pos x="370" y="289"/>
                </a:cxn>
                <a:cxn ang="0">
                  <a:pos x="185" y="208"/>
                </a:cxn>
                <a:cxn ang="0">
                  <a:pos x="185" y="208"/>
                </a:cxn>
                <a:cxn ang="0">
                  <a:pos x="81" y="208"/>
                </a:cxn>
                <a:cxn ang="0">
                  <a:pos x="81" y="245"/>
                </a:cxn>
                <a:cxn ang="0">
                  <a:pos x="185" y="245"/>
                </a:cxn>
                <a:cxn ang="0">
                  <a:pos x="185" y="208"/>
                </a:cxn>
                <a:cxn ang="0">
                  <a:pos x="185" y="149"/>
                </a:cxn>
                <a:cxn ang="0">
                  <a:pos x="185" y="149"/>
                </a:cxn>
                <a:cxn ang="0">
                  <a:pos x="81" y="149"/>
                </a:cxn>
                <a:cxn ang="0">
                  <a:pos x="81" y="185"/>
                </a:cxn>
                <a:cxn ang="0">
                  <a:pos x="185" y="185"/>
                </a:cxn>
                <a:cxn ang="0">
                  <a:pos x="185" y="149"/>
                </a:cxn>
                <a:cxn ang="0">
                  <a:pos x="185" y="82"/>
                </a:cxn>
                <a:cxn ang="0">
                  <a:pos x="185" y="82"/>
                </a:cxn>
                <a:cxn ang="0">
                  <a:pos x="81" y="82"/>
                </a:cxn>
                <a:cxn ang="0">
                  <a:pos x="81" y="119"/>
                </a:cxn>
                <a:cxn ang="0">
                  <a:pos x="185" y="119"/>
                </a:cxn>
                <a:cxn ang="0">
                  <a:pos x="185" y="82"/>
                </a:cxn>
                <a:cxn ang="0">
                  <a:pos x="325" y="215"/>
                </a:cxn>
                <a:cxn ang="0">
                  <a:pos x="325" y="215"/>
                </a:cxn>
                <a:cxn ang="0">
                  <a:pos x="296" y="193"/>
                </a:cxn>
                <a:cxn ang="0">
                  <a:pos x="318" y="126"/>
                </a:cxn>
                <a:cxn ang="0">
                  <a:pos x="281" y="82"/>
                </a:cxn>
                <a:cxn ang="0">
                  <a:pos x="244" y="126"/>
                </a:cxn>
                <a:cxn ang="0">
                  <a:pos x="267" y="193"/>
                </a:cxn>
                <a:cxn ang="0">
                  <a:pos x="230" y="215"/>
                </a:cxn>
                <a:cxn ang="0">
                  <a:pos x="230" y="245"/>
                </a:cxn>
                <a:cxn ang="0">
                  <a:pos x="333" y="245"/>
                </a:cxn>
                <a:cxn ang="0">
                  <a:pos x="325" y="215"/>
                </a:cxn>
              </a:cxnLst>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rgbClr val="2F75B4"/>
            </a:solidFill>
            <a:ln w="9525">
              <a:noFill/>
            </a:ln>
          </p:spPr>
          <p:txBody>
            <a:bodyPr/>
            <a:p>
              <a:endParaRPr lang="zh-CN" altLang="en-US"/>
            </a:p>
          </p:txBody>
        </p:sp>
      </p:grpSp>
      <p:sp>
        <p:nvSpPr>
          <p:cNvPr id="127" name="Title 6"/>
          <p:cNvSpPr txBox="1"/>
          <p:nvPr>
            <p:custDataLst>
              <p:tags r:id="rId8"/>
            </p:custDataLst>
          </p:nvPr>
        </p:nvSpPr>
        <p:spPr>
          <a:xfrm>
            <a:off x="619125" y="2292350"/>
            <a:ext cx="3235325" cy="4044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20000"/>
              </a:lnSpc>
              <a:spcBef>
                <a:spcPts val="1000"/>
              </a:spcBef>
              <a:spcAft>
                <a:spcPts val="0"/>
              </a:spcAft>
              <a:buClr>
                <a:srgbClr val="1F4E78"/>
              </a:buClr>
              <a:buSzPct val="120000"/>
              <a:buFont typeface="Wingdings" panose="05000000000000000000" charset="0"/>
            </a:pPr>
            <a:r>
              <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（三）通用信托业务</a:t>
            </a:r>
            <a:endPar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Title 6"/>
          <p:cNvSpPr txBox="1"/>
          <p:nvPr>
            <p:custDataLst>
              <p:tags r:id="rId9"/>
            </p:custDataLst>
          </p:nvPr>
        </p:nvSpPr>
        <p:spPr>
          <a:xfrm>
            <a:off x="7753350" y="2281238"/>
            <a:ext cx="3236913" cy="4044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20000"/>
              </a:lnSpc>
              <a:spcBef>
                <a:spcPts val="1000"/>
              </a:spcBef>
              <a:spcAft>
                <a:spcPts val="0"/>
              </a:spcAft>
              <a:buClr>
                <a:srgbClr val="1F4E78"/>
              </a:buClr>
              <a:buSzPct val="120000"/>
              <a:buFont typeface="Wingdings" panose="05000000000000000000" charset="0"/>
            </a:pPr>
            <a:r>
              <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（四）基金信托业务</a:t>
            </a:r>
            <a:endPar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0"/>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000" fill="hold">
                                          <p:stCondLst>
                                            <p:cond delay="0"/>
                                          </p:stCondLst>
                                        </p:cTn>
                                        <p:tgtEl>
                                          <p:spTgt spid="31"/>
                                        </p:tgtEl>
                                        <p:attrNameLst>
                                          <p:attrName>style.visibility</p:attrName>
                                        </p:attrNameLst>
                                      </p:cBhvr>
                                      <p:to>
                                        <p:strVal val="visible"/>
                                      </p:to>
                                    </p:set>
                                    <p:animEffect transition="in" filter="strips(downRight)">
                                      <p:cBhvr>
                                        <p:cTn id="7" dur="1000"/>
                                        <p:tgtEl>
                                          <p:spTgt spid="31"/>
                                        </p:tgtEl>
                                      </p:cBhvr>
                                    </p:animEffect>
                                  </p:childTnLst>
                                </p:cTn>
                              </p:par>
                            </p:childTnLst>
                          </p:cTn>
                        </p:par>
                        <p:par>
                          <p:cTn id="8" fill="hold">
                            <p:stCondLst>
                              <p:cond delay="1000"/>
                            </p:stCondLst>
                            <p:childTnLst>
                              <p:par>
                                <p:cTn id="9" presetID="18" presetClass="entr" presetSubtype="12" fill="hold" grpId="0" nodeType="afterEffect">
                                  <p:stCondLst>
                                    <p:cond delay="0"/>
                                  </p:stCondLst>
                                  <p:childTnLst>
                                    <p:set>
                                      <p:cBhvr>
                                        <p:cTn id="10" dur="1000" fill="hold">
                                          <p:stCondLst>
                                            <p:cond delay="0"/>
                                          </p:stCondLst>
                                        </p:cTn>
                                        <p:tgtEl>
                                          <p:spTgt spid="25"/>
                                        </p:tgtEl>
                                        <p:attrNameLst>
                                          <p:attrName>style.visibility</p:attrName>
                                        </p:attrNameLst>
                                      </p:cBhvr>
                                      <p:to>
                                        <p:strVal val="visible"/>
                                      </p:to>
                                    </p:set>
                                    <p:animEffect transition="in" filter="strips(downLeft)">
                                      <p:cBhvr>
                                        <p:cTn id="11"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租赁业务</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032635"/>
            <a:ext cx="9304655"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（一）租赁的定义</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租赁一词在《辞海》里的解释是：指当事人一方（出租人）将物交付他方（承租人）使用、收益，他方支付租金的民事法律行为。在我国 2001 年施行的《企业会计准则——租赁》中对租赁的定义是：指在约定的期间内，出租人将资产使用权让与承租人以获取租金的协议。比较两个解释发现：前者的“使用、收益”是后者的“使用权”所涵盖的范畴；前者指明租赁是民事法律行为，后者说是协议，这也是一致的，只是前者更具体地指明了协议的性质。因此，这两种表达的含义是相同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一、租赁的定义与特点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1381760" y="1484630"/>
            <a:ext cx="9428480" cy="141541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（二）租赁业务的特点</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租赁业务虽然与商业信用、银行信用等信用行为具有相同的本质和特征，但作为一种独立的信用形式，又具有自身的一些鲜明的特点，主要存在于以下几个要件之中。</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一、租赁的定义与特点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102" name="组合 101"/>
          <p:cNvGrpSpPr/>
          <p:nvPr/>
        </p:nvGrpSpPr>
        <p:grpSpPr>
          <a:xfrm>
            <a:off x="1488440" y="3701415"/>
            <a:ext cx="1898650" cy="1822450"/>
            <a:chOff x="2329" y="3890"/>
            <a:chExt cx="2990" cy="2870"/>
          </a:xfrm>
        </p:grpSpPr>
        <p:cxnSp>
          <p:nvCxnSpPr>
            <p:cNvPr id="43" name="直接连接符 42"/>
            <p:cNvCxnSpPr>
              <a:stCxn id="44" idx="3"/>
            </p:cNvCxnSpPr>
            <p:nvPr>
              <p:custDataLst>
                <p:tags r:id="rId2"/>
              </p:custDataLst>
            </p:nvPr>
          </p:nvCxnSpPr>
          <p:spPr>
            <a:xfrm flipH="1">
              <a:off x="4734" y="5777"/>
              <a:ext cx="303" cy="475"/>
            </a:xfrm>
            <a:prstGeom prst="line">
              <a:avLst/>
            </a:prstGeom>
            <a:ln>
              <a:solidFill>
                <a:schemeClr val="accent1"/>
              </a:solidFill>
            </a:ln>
          </p:spPr>
          <p:style>
            <a:lnRef idx="1">
              <a:srgbClr val="1F74AD"/>
            </a:lnRef>
            <a:fillRef idx="0">
              <a:srgbClr val="1F74AD"/>
            </a:fillRef>
            <a:effectRef idx="0">
              <a:srgbClr val="1F74AD"/>
            </a:effectRef>
            <a:fontRef idx="minor">
              <a:srgbClr val="000000"/>
            </a:fontRef>
          </p:style>
        </p:cxnSp>
        <p:sp>
          <p:nvSpPr>
            <p:cNvPr id="44" name="任意多边形 43"/>
            <p:cNvSpPr/>
            <p:nvPr>
              <p:custDataLst>
                <p:tags r:id="rId3"/>
              </p:custDataLst>
            </p:nvPr>
          </p:nvSpPr>
          <p:spPr>
            <a:xfrm>
              <a:off x="232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FFCC00"/>
                </a:solidFill>
              </a:endParaRPr>
            </a:p>
          </p:txBody>
        </p:sp>
        <p:sp>
          <p:nvSpPr>
            <p:cNvPr id="45" name="矩形 44"/>
            <p:cNvSpPr/>
            <p:nvPr>
              <p:custDataLst>
                <p:tags r:id="rId4"/>
              </p:custDataLst>
            </p:nvPr>
          </p:nvSpPr>
          <p:spPr>
            <a:xfrm>
              <a:off x="2329" y="3890"/>
              <a:ext cx="2990" cy="120"/>
            </a:xfrm>
            <a:prstGeom prst="rect">
              <a:avLst/>
            </a:prstGeom>
            <a:solidFill>
              <a:schemeClr val="accent1"/>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46" name="椭圆 45"/>
            <p:cNvSpPr/>
            <p:nvPr>
              <p:custDataLst>
                <p:tags r:id="rId5"/>
              </p:custDataLst>
            </p:nvPr>
          </p:nvSpPr>
          <p:spPr>
            <a:xfrm>
              <a:off x="4530" y="6224"/>
              <a:ext cx="554" cy="537"/>
            </a:xfrm>
            <a:prstGeom prst="ellipse">
              <a:avLst/>
            </a:prstGeom>
            <a:solidFill>
              <a:schemeClr val="accent1"/>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A</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59" name="文本框 58"/>
            <p:cNvSpPr txBox="1"/>
            <p:nvPr>
              <p:custDataLst>
                <p:tags r:id="rId6"/>
              </p:custDataLst>
            </p:nvPr>
          </p:nvSpPr>
          <p:spPr>
            <a:xfrm>
              <a:off x="241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租赁的当事人的特点</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103" name="组合 102"/>
          <p:cNvGrpSpPr/>
          <p:nvPr/>
        </p:nvGrpSpPr>
        <p:grpSpPr>
          <a:xfrm>
            <a:off x="3925253" y="3701415"/>
            <a:ext cx="1898650" cy="1822450"/>
            <a:chOff x="6168" y="3890"/>
            <a:chExt cx="2990" cy="2870"/>
          </a:xfrm>
        </p:grpSpPr>
        <p:cxnSp>
          <p:nvCxnSpPr>
            <p:cNvPr id="47" name="直接连接符 46"/>
            <p:cNvCxnSpPr>
              <a:stCxn id="48" idx="3"/>
            </p:cNvCxnSpPr>
            <p:nvPr>
              <p:custDataLst>
                <p:tags r:id="rId7"/>
              </p:custDataLst>
            </p:nvPr>
          </p:nvCxnSpPr>
          <p:spPr>
            <a:xfrm flipH="1">
              <a:off x="8573" y="5777"/>
              <a:ext cx="303" cy="475"/>
            </a:xfrm>
            <a:prstGeom prst="line">
              <a:avLst/>
            </a:prstGeom>
            <a:ln>
              <a:solidFill>
                <a:schemeClr val="accent2">
                  <a:lumMod val="50000"/>
                </a:schemeClr>
              </a:solidFill>
            </a:ln>
          </p:spPr>
          <p:style>
            <a:lnRef idx="1">
              <a:srgbClr val="1F74AD"/>
            </a:lnRef>
            <a:fillRef idx="0">
              <a:srgbClr val="1F74AD"/>
            </a:fillRef>
            <a:effectRef idx="0">
              <a:srgbClr val="1F74AD"/>
            </a:effectRef>
            <a:fontRef idx="minor">
              <a:srgbClr val="000000"/>
            </a:fontRef>
          </p:style>
        </p:cxnSp>
        <p:sp>
          <p:nvSpPr>
            <p:cNvPr id="48" name="任意多边形 47"/>
            <p:cNvSpPr/>
            <p:nvPr>
              <p:custDataLst>
                <p:tags r:id="rId8"/>
              </p:custDataLst>
            </p:nvPr>
          </p:nvSpPr>
          <p:spPr>
            <a:xfrm>
              <a:off x="6168"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2">
                  <a:lumMod val="50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DECC00"/>
                </a:solidFill>
              </a:endParaRPr>
            </a:p>
          </p:txBody>
        </p:sp>
        <p:sp>
          <p:nvSpPr>
            <p:cNvPr id="49" name="矩形 48"/>
            <p:cNvSpPr/>
            <p:nvPr>
              <p:custDataLst>
                <p:tags r:id="rId9"/>
              </p:custDataLst>
            </p:nvPr>
          </p:nvSpPr>
          <p:spPr>
            <a:xfrm>
              <a:off x="6168" y="3890"/>
              <a:ext cx="2990" cy="120"/>
            </a:xfrm>
            <a:prstGeom prst="rect">
              <a:avLst/>
            </a:prstGeom>
            <a:solidFill>
              <a:schemeClr val="accent2">
                <a:lumMod val="50000"/>
              </a:schemeClr>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0" name="椭圆 49"/>
            <p:cNvSpPr/>
            <p:nvPr>
              <p:custDataLst>
                <p:tags r:id="rId10"/>
              </p:custDataLst>
            </p:nvPr>
          </p:nvSpPr>
          <p:spPr>
            <a:xfrm>
              <a:off x="8369" y="6224"/>
              <a:ext cx="554" cy="537"/>
            </a:xfrm>
            <a:prstGeom prst="ellipse">
              <a:avLst/>
            </a:prstGeom>
            <a:solidFill>
              <a:schemeClr val="accent2">
                <a:lumMod val="5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B</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60" name="文本框 59"/>
            <p:cNvSpPr txBox="1"/>
            <p:nvPr>
              <p:custDataLst>
                <p:tags r:id="rId11"/>
              </p:custDataLst>
            </p:nvPr>
          </p:nvSpPr>
          <p:spPr>
            <a:xfrm>
              <a:off x="6251"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sym typeface="+mn-ea"/>
                </a:rPr>
                <a:t>租赁标的的特点</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sym typeface="+mn-ea"/>
              </a:endParaRPr>
            </a:p>
          </p:txBody>
        </p:sp>
      </p:grpSp>
      <p:grpSp>
        <p:nvGrpSpPr>
          <p:cNvPr id="104" name="组合 103"/>
          <p:cNvGrpSpPr/>
          <p:nvPr/>
        </p:nvGrpSpPr>
        <p:grpSpPr>
          <a:xfrm>
            <a:off x="6409690" y="3714750"/>
            <a:ext cx="1898650" cy="1822450"/>
            <a:chOff x="10109" y="3890"/>
            <a:chExt cx="2990" cy="2870"/>
          </a:xfrm>
        </p:grpSpPr>
        <p:cxnSp>
          <p:nvCxnSpPr>
            <p:cNvPr id="51" name="直接连接符 50"/>
            <p:cNvCxnSpPr>
              <a:stCxn id="52" idx="3"/>
            </p:cNvCxnSpPr>
            <p:nvPr>
              <p:custDataLst>
                <p:tags r:id="rId12"/>
              </p:custDataLst>
            </p:nvPr>
          </p:nvCxnSpPr>
          <p:spPr>
            <a:xfrm flipH="1">
              <a:off x="12514" y="5777"/>
              <a:ext cx="303" cy="475"/>
            </a:xfrm>
            <a:prstGeom prst="line">
              <a:avLst/>
            </a:prstGeom>
            <a:ln>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52" name="任意多边形 51"/>
            <p:cNvSpPr/>
            <p:nvPr>
              <p:custDataLst>
                <p:tags r:id="rId13"/>
              </p:custDataLst>
            </p:nvPr>
          </p:nvSpPr>
          <p:spPr>
            <a:xfrm>
              <a:off x="1010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A0BB0C"/>
                </a:solidFill>
              </a:endParaRPr>
            </a:p>
          </p:txBody>
        </p:sp>
        <p:sp>
          <p:nvSpPr>
            <p:cNvPr id="15" name="矩形 14"/>
            <p:cNvSpPr/>
            <p:nvPr>
              <p:custDataLst>
                <p:tags r:id="rId14"/>
              </p:custDataLst>
            </p:nvPr>
          </p:nvSpPr>
          <p:spPr>
            <a:xfrm>
              <a:off x="10109" y="3890"/>
              <a:ext cx="2990" cy="120"/>
            </a:xfrm>
            <a:prstGeom prst="rect">
              <a:avLst/>
            </a:prstGeom>
            <a:solidFill>
              <a:srgbClr val="0070C0"/>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4" name="椭圆 53"/>
            <p:cNvSpPr/>
            <p:nvPr>
              <p:custDataLst>
                <p:tags r:id="rId15"/>
              </p:custDataLst>
            </p:nvPr>
          </p:nvSpPr>
          <p:spPr>
            <a:xfrm>
              <a:off x="12310" y="6224"/>
              <a:ext cx="554" cy="537"/>
            </a:xfrm>
            <a:prstGeom prst="ellipse">
              <a:avLst/>
            </a:prstGeom>
            <a:solidFill>
              <a:srgbClr val="0070C0"/>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C</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61" name="文本框 60"/>
            <p:cNvSpPr txBox="1"/>
            <p:nvPr>
              <p:custDataLst>
                <p:tags r:id="rId16"/>
              </p:custDataLst>
            </p:nvPr>
          </p:nvSpPr>
          <p:spPr>
            <a:xfrm>
              <a:off x="1019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租赁期限的特点</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106" name="组合 105"/>
          <p:cNvGrpSpPr/>
          <p:nvPr/>
        </p:nvGrpSpPr>
        <p:grpSpPr>
          <a:xfrm>
            <a:off x="8781415" y="3714750"/>
            <a:ext cx="1898650" cy="1822450"/>
            <a:chOff x="13846" y="3890"/>
            <a:chExt cx="2990" cy="2870"/>
          </a:xfrm>
        </p:grpSpPr>
        <p:sp>
          <p:nvSpPr>
            <p:cNvPr id="58" name="椭圆 57"/>
            <p:cNvSpPr/>
            <p:nvPr>
              <p:custDataLst>
                <p:tags r:id="rId17"/>
              </p:custDataLst>
            </p:nvPr>
          </p:nvSpPr>
          <p:spPr>
            <a:xfrm>
              <a:off x="16047" y="6224"/>
              <a:ext cx="554" cy="537"/>
            </a:xfrm>
            <a:prstGeom prst="ellipse">
              <a:avLst/>
            </a:prstGeom>
            <a:solidFill>
              <a:srgbClr val="44750F"/>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D</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grpSp>
          <p:nvGrpSpPr>
            <p:cNvPr id="124954" name="组合 104"/>
            <p:cNvGrpSpPr/>
            <p:nvPr/>
          </p:nvGrpSpPr>
          <p:grpSpPr>
            <a:xfrm>
              <a:off x="13846" y="3890"/>
              <a:ext cx="2990" cy="2361"/>
              <a:chOff x="13846" y="3890"/>
              <a:chExt cx="2990" cy="2361"/>
            </a:xfrm>
          </p:grpSpPr>
          <p:cxnSp>
            <p:nvCxnSpPr>
              <p:cNvPr id="55" name="直接连接符 54"/>
              <p:cNvCxnSpPr>
                <a:stCxn id="56" idx="3"/>
              </p:cNvCxnSpPr>
              <p:nvPr>
                <p:custDataLst>
                  <p:tags r:id="rId18"/>
                </p:custDataLst>
              </p:nvPr>
            </p:nvCxnSpPr>
            <p:spPr>
              <a:xfrm flipH="1">
                <a:off x="16251" y="5777"/>
                <a:ext cx="303" cy="475"/>
              </a:xfrm>
              <a:prstGeom prst="line">
                <a:avLst/>
              </a:prstGeom>
              <a:ln>
                <a:solidFill>
                  <a:srgbClr val="689626"/>
                </a:solidFill>
              </a:ln>
            </p:spPr>
            <p:style>
              <a:lnRef idx="1">
                <a:srgbClr val="1F74AD"/>
              </a:lnRef>
              <a:fillRef idx="0">
                <a:srgbClr val="1F74AD"/>
              </a:fillRef>
              <a:effectRef idx="0">
                <a:srgbClr val="1F74AD"/>
              </a:effectRef>
              <a:fontRef idx="minor">
                <a:srgbClr val="000000"/>
              </a:fontRef>
            </p:style>
          </p:cxnSp>
          <p:sp>
            <p:nvSpPr>
              <p:cNvPr id="56" name="任意多边形 55"/>
              <p:cNvSpPr/>
              <p:nvPr>
                <p:custDataLst>
                  <p:tags r:id="rId19"/>
                </p:custDataLst>
              </p:nvPr>
            </p:nvSpPr>
            <p:spPr>
              <a:xfrm>
                <a:off x="13846"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rgbClr val="689626"/>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689626"/>
                  </a:solidFill>
                </a:endParaRPr>
              </a:p>
            </p:txBody>
          </p:sp>
          <p:sp>
            <p:nvSpPr>
              <p:cNvPr id="57" name="矩形 56"/>
              <p:cNvSpPr/>
              <p:nvPr>
                <p:custDataLst>
                  <p:tags r:id="rId20"/>
                </p:custDataLst>
              </p:nvPr>
            </p:nvSpPr>
            <p:spPr>
              <a:xfrm>
                <a:off x="13846" y="3890"/>
                <a:ext cx="2990" cy="120"/>
              </a:xfrm>
              <a:prstGeom prst="rect">
                <a:avLst/>
              </a:prstGeom>
              <a:solidFill>
                <a:srgbClr val="689626"/>
              </a:solidFill>
              <a:ln w="3175">
                <a:solidFill>
                  <a:srgbClr val="689626"/>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62" name="文本框 61"/>
              <p:cNvSpPr txBox="1"/>
              <p:nvPr>
                <p:custDataLst>
                  <p:tags r:id="rId21"/>
                </p:custDataLst>
              </p:nvPr>
            </p:nvSpPr>
            <p:spPr>
              <a:xfrm>
                <a:off x="13929"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租赁费用的特点</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spTree>
    <p:custDataLst>
      <p:tags r:id="rId2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500" fill="hold">
                                          <p:stCondLst>
                                            <p:cond delay="0"/>
                                          </p:stCondLst>
                                        </p:cTn>
                                        <p:tgtEl>
                                          <p:spTgt spid="102"/>
                                        </p:tgtEl>
                                        <p:attrNameLst>
                                          <p:attrName>style.visibility</p:attrName>
                                        </p:attrNameLst>
                                      </p:cBhvr>
                                      <p:to>
                                        <p:strVal val="visible"/>
                                      </p:to>
                                    </p:set>
                                    <p:animEffect transition="in" filter="fade">
                                      <p:cBhvr>
                                        <p:cTn id="13" dur="500"/>
                                        <p:tgtEl>
                                          <p:spTgt spid="102"/>
                                        </p:tgtEl>
                                      </p:cBhvr>
                                    </p:animEffect>
                                    <p:anim calcmode="lin" valueType="num">
                                      <p:cBhvr>
                                        <p:cTn id="14" dur="500" fill="hold"/>
                                        <p:tgtEl>
                                          <p:spTgt spid="102"/>
                                        </p:tgtEl>
                                        <p:attrNameLst>
                                          <p:attrName>ppt_x</p:attrName>
                                        </p:attrNameLst>
                                      </p:cBhvr>
                                      <p:tavLst>
                                        <p:tav tm="0">
                                          <p:val>
                                            <p:strVal val="#ppt_x"/>
                                          </p:val>
                                        </p:tav>
                                        <p:tav tm="100000">
                                          <p:val>
                                            <p:strVal val="#ppt_x"/>
                                          </p:val>
                                        </p:tav>
                                      </p:tavLst>
                                    </p:anim>
                                    <p:anim calcmode="lin" valueType="num">
                                      <p:cBhvr>
                                        <p:cTn id="15" dur="500" fill="hold"/>
                                        <p:tgtEl>
                                          <p:spTgt spid="10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500" fill="hold">
                                          <p:stCondLst>
                                            <p:cond delay="0"/>
                                          </p:stCondLst>
                                        </p:cTn>
                                        <p:tgtEl>
                                          <p:spTgt spid="103"/>
                                        </p:tgtEl>
                                        <p:attrNameLst>
                                          <p:attrName>style.visibility</p:attrName>
                                        </p:attrNameLst>
                                      </p:cBhvr>
                                      <p:to>
                                        <p:strVal val="visible"/>
                                      </p:to>
                                    </p:set>
                                    <p:animEffect transition="in" filter="fade">
                                      <p:cBhvr>
                                        <p:cTn id="19" dur="500"/>
                                        <p:tgtEl>
                                          <p:spTgt spid="103"/>
                                        </p:tgtEl>
                                      </p:cBhvr>
                                    </p:animEffect>
                                    <p:anim calcmode="lin" valueType="num">
                                      <p:cBhvr>
                                        <p:cTn id="20" dur="500" fill="hold"/>
                                        <p:tgtEl>
                                          <p:spTgt spid="103"/>
                                        </p:tgtEl>
                                        <p:attrNameLst>
                                          <p:attrName>ppt_x</p:attrName>
                                        </p:attrNameLst>
                                      </p:cBhvr>
                                      <p:tavLst>
                                        <p:tav tm="0">
                                          <p:val>
                                            <p:strVal val="#ppt_x"/>
                                          </p:val>
                                        </p:tav>
                                        <p:tav tm="100000">
                                          <p:val>
                                            <p:strVal val="#ppt_x"/>
                                          </p:val>
                                        </p:tav>
                                      </p:tavLst>
                                    </p:anim>
                                    <p:anim calcmode="lin" valueType="num">
                                      <p:cBhvr>
                                        <p:cTn id="21" dur="500" fill="hold"/>
                                        <p:tgtEl>
                                          <p:spTgt spid="103"/>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500" fill="hold">
                                          <p:stCondLst>
                                            <p:cond delay="0"/>
                                          </p:stCondLst>
                                        </p:cTn>
                                        <p:tgtEl>
                                          <p:spTgt spid="104"/>
                                        </p:tgtEl>
                                        <p:attrNameLst>
                                          <p:attrName>style.visibility</p:attrName>
                                        </p:attrNameLst>
                                      </p:cBhvr>
                                      <p:to>
                                        <p:strVal val="visible"/>
                                      </p:to>
                                    </p:set>
                                    <p:animEffect transition="in" filter="fade">
                                      <p:cBhvr>
                                        <p:cTn id="25" dur="500"/>
                                        <p:tgtEl>
                                          <p:spTgt spid="104"/>
                                        </p:tgtEl>
                                      </p:cBhvr>
                                    </p:animEffect>
                                    <p:anim calcmode="lin" valueType="num">
                                      <p:cBhvr>
                                        <p:cTn id="26" dur="500" fill="hold"/>
                                        <p:tgtEl>
                                          <p:spTgt spid="104"/>
                                        </p:tgtEl>
                                        <p:attrNameLst>
                                          <p:attrName>ppt_x</p:attrName>
                                        </p:attrNameLst>
                                      </p:cBhvr>
                                      <p:tavLst>
                                        <p:tav tm="0">
                                          <p:val>
                                            <p:strVal val="#ppt_x"/>
                                          </p:val>
                                        </p:tav>
                                        <p:tav tm="100000">
                                          <p:val>
                                            <p:strVal val="#ppt_x"/>
                                          </p:val>
                                        </p:tav>
                                      </p:tavLst>
                                    </p:anim>
                                    <p:anim calcmode="lin" valueType="num">
                                      <p:cBhvr>
                                        <p:cTn id="27" dur="500" fill="hold"/>
                                        <p:tgtEl>
                                          <p:spTgt spid="104"/>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500" fill="hold">
                                          <p:stCondLst>
                                            <p:cond delay="0"/>
                                          </p:stCondLst>
                                        </p:cTn>
                                        <p:tgtEl>
                                          <p:spTgt spid="106"/>
                                        </p:tgtEl>
                                        <p:attrNameLst>
                                          <p:attrName>style.visibility</p:attrName>
                                        </p:attrNameLst>
                                      </p:cBhvr>
                                      <p:to>
                                        <p:strVal val="visible"/>
                                      </p:to>
                                    </p:set>
                                    <p:animEffect transition="in" filter="fade">
                                      <p:cBhvr>
                                        <p:cTn id="31" dur="500"/>
                                        <p:tgtEl>
                                          <p:spTgt spid="106"/>
                                        </p:tgtEl>
                                      </p:cBhvr>
                                    </p:animEffect>
                                    <p:anim calcmode="lin" valueType="num">
                                      <p:cBhvr>
                                        <p:cTn id="32" dur="500" fill="hold"/>
                                        <p:tgtEl>
                                          <p:spTgt spid="106"/>
                                        </p:tgtEl>
                                        <p:attrNameLst>
                                          <p:attrName>ppt_x</p:attrName>
                                        </p:attrNameLst>
                                      </p:cBhvr>
                                      <p:tavLst>
                                        <p:tav tm="0">
                                          <p:val>
                                            <p:strVal val="#ppt_x"/>
                                          </p:val>
                                        </p:tav>
                                        <p:tav tm="100000">
                                          <p:val>
                                            <p:strVal val="#ppt_x"/>
                                          </p:val>
                                        </p:tav>
                                      </p:tavLst>
                                    </p:anim>
                                    <p:anim calcmode="lin" valueType="num">
                                      <p:cBhvr>
                                        <p:cTn id="33" dur="500" fill="hold"/>
                                        <p:tgtEl>
                                          <p:spTgt spid="1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00810" y="1817370"/>
            <a:ext cx="9304655" cy="385127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（一）融资租赁和经营性租赁</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这是从私法和民事法律的角度对租赁进行分类，这种分类的依据主要是：不同的租赁交易中当事人对租赁物购买的决定权是不同的，因此当事人之间由租赁物件所产生的权利和责任也不同，实际租赁交易中当事人的权利和责任的认定是依据租赁交易在民事法律上的归类而决定的。</a:t>
            </a:r>
            <a:endPar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6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融资租赁</a:t>
            </a:r>
            <a:endParaRPr lang="zh-CN" altLang="en-US" sz="16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融资租赁又称金融租赁，是指出租人按照签订的协议或合同，出资购置由承租人选定的设备，租给承租人长期使用，承租人按约支付租金的租赁形式。</a:t>
            </a:r>
            <a:endPar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6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经营性租赁</a:t>
            </a:r>
            <a:endParaRPr lang="zh-CN" altLang="en-US" sz="16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经营性租赁也称管理租赁或服务性租赁，是一种不完全支付租赁，租赁设备的价值不是在一个租期内全部收回或大部分收回。</a:t>
            </a:r>
            <a:endPar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二、租赁种类及其业务特点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00810" y="1772920"/>
            <a:ext cx="9304655" cy="39611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（二）节税租赁和非节税租赁</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这是从税收的角度对租赁进行的分类，目的是为了确立租赁交易中可以享受税收优惠的交易主体。税收优惠是许多国家为了鼓励投资而实行的一种税收政策，它的直接受益者是投资人。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节税租赁</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节税租赁也叫真实租赁。根据美国税法规定，真实租赁是指符合下列条件规定的租赁形式。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非节税租赁</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非节税租赁在英国被称为租购，在美国被称为有条件的销售式租赁。这类租赁在税收上被当作分期付款交易来对待。</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二、租赁种类及其业务特点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00810" y="1772920"/>
            <a:ext cx="9304655" cy="39611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（三）单一投资租赁和杠杆租赁</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这是从出租人对出租物件投资比例的角度划分的。不同的出资比例导致在不同租赁形式中涉及的关系人不同，相应的租赁交易的复杂程度也不相同。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单一投资租赁</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单一投资租赁是指出租人一方独立提供全部租赁设备金额 100% 投资的租赁交易。这种租赁交易涉及的关系人一般较少，主要是出租人和承租人，在融资租赁形式中还涉及供货人。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杠杆租赁</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（1）杠杆租赁的定义。（2）杠杆租赁的当事人。（3）杠杆租赁涉及的合同。（4）杠杆租赁的交易程序。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二、租赁种类及其业务特点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00810" y="1889760"/>
            <a:ext cx="9304655" cy="37953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1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（四）其他租赁形式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国内租赁和跨国租赁</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这是以租赁交易活动涉及的地理范围为标准来划分的。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国内租赁是指租赁交易所涉及的当事人同属于一个国家的居民。</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动产租赁和不动产租赁</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动产租赁是指以动产设备为租赁物的租赁。动产是指经过搬动或移动后不改变其物理性能的物件，作为租赁物的动产主要有机器设备、运输工具、计算机等。</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厂商租赁、委托租赁、风险租赁</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厂商租赁是指以设备生产厂商为出租人的租赁，生产厂商以自己生产的设备作为出租物，出租给需要购买而又一时没有足够资金购买的需求者使用。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二、租赁种类及其业务特点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1844675"/>
            <a:ext cx="5273040" cy="38227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（一）直接租赁</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直接租赁也称自营租赁，是指出租人自筹资金购买由承租人选定的设备，成为出租设备的物主所有人，然后直接出租给承租人使用的租赁方式。相对转租赁而言，其租赁环节较少，一般而言，其租赁流程主要涉及出租人、承租人和供货商或各自的代理人等三个方面的关系。主要涉及两种性质的合同：一是租赁合同，由出租人和承租人签订；二是购货合同，由出租人与供货商签订。直接租赁流程图如图 10-1 所示。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三、融资租赁业务操作</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6600190" y="2493010"/>
            <a:ext cx="4143375" cy="2543175"/>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2071688"/>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信用与利息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8</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3662363" y="2809875"/>
            <a:ext cx="8035925" cy="595313"/>
            <a:chOff x="5767" y="4426"/>
            <a:chExt cx="12656" cy="937"/>
          </a:xfrm>
        </p:grpSpPr>
        <p:sp>
          <p:nvSpPr>
            <p:cNvPr id="58" name="矩形 57"/>
            <p:cNvSpPr/>
            <p:nvPr>
              <p:custDataLst>
                <p:tags r:id="rId5"/>
              </p:custDataLst>
            </p:nvPr>
          </p:nvSpPr>
          <p:spPr>
            <a:xfrm>
              <a:off x="6992" y="444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金融市场与金融机构</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75" name="圆角矩形 74"/>
            <p:cNvSpPr/>
            <p:nvPr>
              <p:custDataLst>
                <p:tags r:id="rId6"/>
              </p:custDataLst>
            </p:nvPr>
          </p:nvSpPr>
          <p:spPr bwMode="auto">
            <a:xfrm>
              <a:off x="5767" y="456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custDataLst>
                <p:tags r:id="rId7"/>
              </p:custDataLst>
            </p:nvPr>
          </p:nvSpPr>
          <p:spPr>
            <a:xfrm>
              <a:off x="13321" y="442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证券投资业务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9" name="圆角矩形 38"/>
            <p:cNvSpPr/>
            <p:nvPr>
              <p:custDataLst>
                <p:tags r:id="rId8"/>
              </p:custDataLst>
            </p:nvPr>
          </p:nvSpPr>
          <p:spPr bwMode="auto">
            <a:xfrm>
              <a:off x="12096" y="453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9</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72"/>
          <p:cNvGrpSpPr/>
          <p:nvPr/>
        </p:nvGrpSpPr>
        <p:grpSpPr>
          <a:xfrm>
            <a:off x="3662363" y="3549650"/>
            <a:ext cx="8035925" cy="595313"/>
            <a:chOff x="5767" y="5590"/>
            <a:chExt cx="12656" cy="937"/>
          </a:xfrm>
        </p:grpSpPr>
        <p:sp>
          <p:nvSpPr>
            <p:cNvPr id="77" name="矩形 76"/>
            <p:cNvSpPr/>
            <p:nvPr>
              <p:custDataLst>
                <p:tags r:id="rId9"/>
              </p:custDataLst>
            </p:nvPr>
          </p:nvSpPr>
          <p:spPr>
            <a:xfrm>
              <a:off x="6992" y="5613"/>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货币供求与货币政策</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01" name="圆角矩形 100"/>
            <p:cNvSpPr/>
            <p:nvPr>
              <p:custDataLst>
                <p:tags r:id="rId10"/>
              </p:custDataLst>
            </p:nvPr>
          </p:nvSpPr>
          <p:spPr bwMode="auto">
            <a:xfrm>
              <a:off x="5767" y="5724"/>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矩形 40"/>
            <p:cNvSpPr/>
            <p:nvPr>
              <p:custDataLst>
                <p:tags r:id="rId11"/>
              </p:custDataLst>
            </p:nvPr>
          </p:nvSpPr>
          <p:spPr>
            <a:xfrm>
              <a:off x="13321" y="5590"/>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信托与租赁业务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2" name="圆角矩形 41"/>
            <p:cNvSpPr/>
            <p:nvPr>
              <p:custDataLst>
                <p:tags r:id="rId12"/>
              </p:custDataLst>
            </p:nvPr>
          </p:nvSpPr>
          <p:spPr bwMode="auto">
            <a:xfrm>
              <a:off x="12096" y="5701"/>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10</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1331913"/>
            <a:ext cx="8035925" cy="595312"/>
            <a:chOff x="5769" y="2098"/>
            <a:chExt cx="12656" cy="937"/>
          </a:xfrm>
        </p:grpSpPr>
        <p:sp>
          <p:nvSpPr>
            <p:cNvPr id="28" name="矩形 27"/>
            <p:cNvSpPr/>
            <p:nvPr>
              <p:custDataLst>
                <p:tags r:id="rId13"/>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货币与货币制度</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14"/>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15"/>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中央银行业务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16"/>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7</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3662363" y="4289425"/>
            <a:ext cx="8035925" cy="595313"/>
            <a:chOff x="5767" y="6756"/>
            <a:chExt cx="12656" cy="937"/>
          </a:xfrm>
        </p:grpSpPr>
        <p:sp>
          <p:nvSpPr>
            <p:cNvPr id="30" name="矩形 29"/>
            <p:cNvSpPr/>
            <p:nvPr>
              <p:custDataLst>
                <p:tags r:id="rId17"/>
              </p:custDataLst>
            </p:nvPr>
          </p:nvSpPr>
          <p:spPr>
            <a:xfrm>
              <a:off x="6992" y="677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通货膨胀与通货紧缩</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圆角矩形 30"/>
            <p:cNvSpPr/>
            <p:nvPr>
              <p:custDataLst>
                <p:tags r:id="rId18"/>
              </p:custDataLst>
            </p:nvPr>
          </p:nvSpPr>
          <p:spPr bwMode="auto">
            <a:xfrm>
              <a:off x="5767" y="689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5</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custDataLst>
                <p:tags r:id="rId19"/>
              </p:custDataLst>
            </p:nvPr>
          </p:nvSpPr>
          <p:spPr>
            <a:xfrm>
              <a:off x="13321" y="675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保险业务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7" name="圆角矩形 46"/>
            <p:cNvSpPr/>
            <p:nvPr>
              <p:custDataLst>
                <p:tags r:id="rId20"/>
              </p:custDataLst>
            </p:nvPr>
          </p:nvSpPr>
          <p:spPr bwMode="auto">
            <a:xfrm>
              <a:off x="12096" y="686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77"/>
          <p:cNvGrpSpPr/>
          <p:nvPr/>
        </p:nvGrpSpPr>
        <p:grpSpPr>
          <a:xfrm>
            <a:off x="3662363" y="5013325"/>
            <a:ext cx="8035925" cy="595313"/>
            <a:chOff x="5767" y="7895"/>
            <a:chExt cx="12656" cy="937"/>
          </a:xfrm>
        </p:grpSpPr>
        <p:sp>
          <p:nvSpPr>
            <p:cNvPr id="32" name="矩形 31"/>
            <p:cNvSpPr/>
            <p:nvPr>
              <p:custDataLst>
                <p:tags r:id="rId21"/>
              </p:custDataLst>
            </p:nvPr>
          </p:nvSpPr>
          <p:spPr>
            <a:xfrm>
              <a:off x="6992" y="791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外汇与国际收支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3" name="圆角矩形 32"/>
            <p:cNvSpPr/>
            <p:nvPr>
              <p:custDataLst>
                <p:tags r:id="rId22"/>
              </p:custDataLst>
            </p:nvPr>
          </p:nvSpPr>
          <p:spPr bwMode="auto">
            <a:xfrm>
              <a:off x="5767" y="8029"/>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6</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矩形 47"/>
            <p:cNvSpPr/>
            <p:nvPr>
              <p:custDataLst>
                <p:tags r:id="rId23"/>
              </p:custDataLst>
            </p:nvPr>
          </p:nvSpPr>
          <p:spPr>
            <a:xfrm>
              <a:off x="13321" y="789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政策性银行业务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9" name="圆角矩形 48"/>
            <p:cNvSpPr/>
            <p:nvPr>
              <p:custDataLst>
                <p:tags r:id="rId24"/>
              </p:custDataLst>
            </p:nvPr>
          </p:nvSpPr>
          <p:spPr bwMode="auto">
            <a:xfrm>
              <a:off x="12096" y="800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25"/>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26"/>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27"/>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p:tgtEl>
                                          <p:spTgt spid="72"/>
                                        </p:tgtEl>
                                        <p:attrNameLst>
                                          <p:attrName>ppt_y</p:attrName>
                                        </p:attrNameLst>
                                      </p:cBhvr>
                                      <p:tavLst>
                                        <p:tav tm="0">
                                          <p:val>
                                            <p:strVal val="#ppt_y+#ppt_h*1.125000"/>
                                          </p:val>
                                        </p:tav>
                                        <p:tav tm="100000">
                                          <p:val>
                                            <p:strVal val="#ppt_y"/>
                                          </p:val>
                                        </p:tav>
                                      </p:tavLst>
                                    </p:anim>
                                    <p:animEffect transition="in" filter="wipe(up)">
                                      <p:cBhvr>
                                        <p:cTn id="18" dur="500"/>
                                        <p:tgtEl>
                                          <p:spTgt spid="72"/>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p:tgtEl>
                                          <p:spTgt spid="73"/>
                                        </p:tgtEl>
                                        <p:attrNameLst>
                                          <p:attrName>ppt_y</p:attrName>
                                        </p:attrNameLst>
                                      </p:cBhvr>
                                      <p:tavLst>
                                        <p:tav tm="0">
                                          <p:val>
                                            <p:strVal val="#ppt_y+#ppt_h*1.125000"/>
                                          </p:val>
                                        </p:tav>
                                        <p:tav tm="100000">
                                          <p:val>
                                            <p:strVal val="#ppt_y"/>
                                          </p:val>
                                        </p:tav>
                                      </p:tavLst>
                                    </p:anim>
                                    <p:animEffect transition="in" filter="wipe(up)">
                                      <p:cBhvr>
                                        <p:cTn id="23" dur="500"/>
                                        <p:tgtEl>
                                          <p:spTgt spid="7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p:tgtEl>
                                          <p:spTgt spid="74"/>
                                        </p:tgtEl>
                                        <p:attrNameLst>
                                          <p:attrName>ppt_y</p:attrName>
                                        </p:attrNameLst>
                                      </p:cBhvr>
                                      <p:tavLst>
                                        <p:tav tm="0">
                                          <p:val>
                                            <p:strVal val="#ppt_y+#ppt_h*1.125000"/>
                                          </p:val>
                                        </p:tav>
                                        <p:tav tm="100000">
                                          <p:val>
                                            <p:strVal val="#ppt_y"/>
                                          </p:val>
                                        </p:tav>
                                      </p:tavLst>
                                    </p:anim>
                                    <p:animEffect transition="in" filter="wipe(up)">
                                      <p:cBhvr>
                                        <p:cTn id="28" dur="500"/>
                                        <p:tgtEl>
                                          <p:spTgt spid="74"/>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1844675"/>
            <a:ext cx="5121910" cy="38227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（二）转租赁</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转租赁是由出租人先从租赁公司租进设备，然后再租给承租人的租赁方式。一项租赁一般涉及四个当事人，即设备供应商、第一出租人、第二出租人和第一承租人、第二承租人。签订三个合同：（1）购货合同。作为第一出租人的租赁公司 A 与设备供货商签订购货合同。（2）租赁合同。租赁公司 A 与第一承租人租赁公司 B 签订租赁合同。（3）转租赁合同。由租赁公司 B 作为第二出租人与第二承租人签订转租赁合同。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三、融资租赁业务操作</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1"/>
          <a:stretch>
            <a:fillRect/>
          </a:stretch>
        </p:blipFill>
        <p:spPr>
          <a:xfrm>
            <a:off x="6532880" y="2204720"/>
            <a:ext cx="4100195" cy="3273425"/>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87805" y="2430780"/>
            <a:ext cx="4719955" cy="25787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（三）售后租赁</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售后租赁也称回租，是指承租人将自有的物件出卖给出租人，同时与出租人签订一份融资租赁合同，再将该物件从出租人处租回的租赁形式。回租业务是承租人和供货商为同一个人的特殊的融资租赁形式。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三、融资租赁业务操作</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6671945" y="2060575"/>
            <a:ext cx="3448050" cy="3381375"/>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700635"/>
            <a:ext cx="10922841" cy="4003846"/>
            <a:chOff x="1843" y="2483"/>
            <a:chExt cx="15478" cy="4824"/>
          </a:xfrm>
        </p:grpSpPr>
        <p:sp>
          <p:nvSpPr>
            <p:cNvPr id="114" name="圆角矩形 113"/>
            <p:cNvSpPr/>
            <p:nvPr>
              <p:custDataLst>
                <p:tags r:id="rId1"/>
              </p:custDataLst>
            </p:nvPr>
          </p:nvSpPr>
          <p:spPr>
            <a:xfrm>
              <a:off x="2158" y="2706"/>
              <a:ext cx="14775" cy="4374"/>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44" y="2504"/>
              <a:ext cx="659" cy="411"/>
              <a:chOff x="5299" y="3465"/>
              <a:chExt cx="659" cy="411"/>
            </a:xfrm>
          </p:grpSpPr>
          <p:sp>
            <p:nvSpPr>
              <p:cNvPr id="116" name="菱形 115"/>
              <p:cNvSpPr/>
              <p:nvPr>
                <p:custDataLst>
                  <p:tags r:id="rId2"/>
                </p:custDataLst>
              </p:nvPr>
            </p:nvSpPr>
            <p:spPr>
              <a:xfrm>
                <a:off x="5299" y="34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13" y="347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6897"/>
              <a:ext cx="738" cy="410"/>
              <a:chOff x="5198" y="4293"/>
              <a:chExt cx="738" cy="410"/>
            </a:xfrm>
          </p:grpSpPr>
          <p:sp>
            <p:nvSpPr>
              <p:cNvPr id="119" name="菱形 118"/>
              <p:cNvSpPr/>
              <p:nvPr>
                <p:custDataLst>
                  <p:tags r:id="rId4"/>
                </p:custDataLst>
              </p:nvPr>
            </p:nvSpPr>
            <p:spPr>
              <a:xfrm>
                <a:off x="5491" y="43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2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616" y="6821"/>
              <a:ext cx="679" cy="400"/>
              <a:chOff x="4948" y="4217"/>
              <a:chExt cx="679" cy="400"/>
            </a:xfrm>
          </p:grpSpPr>
          <p:sp>
            <p:nvSpPr>
              <p:cNvPr id="122" name="菱形 121"/>
              <p:cNvSpPr/>
              <p:nvPr>
                <p:custDataLst>
                  <p:tags r:id="rId6"/>
                </p:custDataLst>
              </p:nvPr>
            </p:nvSpPr>
            <p:spPr>
              <a:xfrm>
                <a:off x="4948" y="4217"/>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173" y="4217"/>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26" y="2483"/>
              <a:ext cx="695" cy="433"/>
              <a:chOff x="4922" y="3423"/>
              <a:chExt cx="695" cy="433"/>
            </a:xfrm>
          </p:grpSpPr>
          <p:sp>
            <p:nvSpPr>
              <p:cNvPr id="125" name="菱形 124"/>
              <p:cNvSpPr/>
              <p:nvPr>
                <p:custDataLst>
                  <p:tags r:id="rId8"/>
                </p:custDataLst>
              </p:nvPr>
            </p:nvSpPr>
            <p:spPr>
              <a:xfrm>
                <a:off x="4922" y="345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72" y="342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项目小结</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0"/>
          <a:stretch>
            <a:fillRect/>
          </a:stretch>
        </p:blipFill>
        <p:spPr>
          <a:xfrm>
            <a:off x="3801110" y="2348865"/>
            <a:ext cx="4676775" cy="2762250"/>
          </a:xfrm>
          <a:prstGeom prst="rect">
            <a:avLst/>
          </a:prstGeom>
        </p:spPr>
      </p:pic>
    </p:spTree>
    <p:custDataLst>
      <p:tags r:id="rId1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0658" name="组合 7"/>
          <p:cNvGrpSpPr/>
          <p:nvPr/>
        </p:nvGrpSpPr>
        <p:grpSpPr>
          <a:xfrm>
            <a:off x="3365500" y="920750"/>
            <a:ext cx="8158163" cy="5059363"/>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05163" y="900113"/>
            <a:ext cx="838200" cy="68262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0834688" y="5362575"/>
            <a:ext cx="733425" cy="673100"/>
          </a:xfrm>
          <a:prstGeom prst="rect">
            <a:avLst/>
          </a:prstGeom>
          <a:noFill/>
          <a:ln w="9525">
            <a:noFill/>
          </a:ln>
        </p:spPr>
      </p:pic>
      <p:sp>
        <p:nvSpPr>
          <p:cNvPr id="6" name="文本框 5"/>
          <p:cNvSpPr txBox="1"/>
          <p:nvPr>
            <p:custDataLst>
              <p:tags r:id="rId6"/>
            </p:custDataLst>
          </p:nvPr>
        </p:nvSpPr>
        <p:spPr>
          <a:xfrm>
            <a:off x="3916045" y="3500755"/>
            <a:ext cx="7193280" cy="21164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【能力目标】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indent="-284480" algn="l"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通过学习信托的概念及特点，充分认识信托在现代金融体系中的地位与作用；</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通过学习信托业务的主要种类，分析信托业在我国的发展现状；</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通过学习租赁业务的概念及特点，区分经营租赁与融资的不同。</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2" name="文本框 11"/>
          <p:cNvSpPr txBox="1"/>
          <p:nvPr>
            <p:custDataLst>
              <p:tags r:id="rId7"/>
            </p:custDataLst>
          </p:nvPr>
        </p:nvSpPr>
        <p:spPr>
          <a:xfrm>
            <a:off x="3925888" y="1476375"/>
            <a:ext cx="7172325" cy="163512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l"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熟悉信托的由来，对信托的概念与本质有一个系统的认识；</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掌握信托的职能与作用，掌握几类常见信托品种的操作要领；</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掌握租赁业务的概念和特点，熟悉租赁业务的常见种类；</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0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掌握融资租赁业务的特点，熟悉融资租赁业务操作大体流程。</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spTree>
    <p:custDataLst>
      <p:tags r:id="rId8"/>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2150" y="2836863"/>
            <a:ext cx="2171700"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工作任务</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1682" name="组合 7"/>
          <p:cNvGrpSpPr/>
          <p:nvPr/>
        </p:nvGrpSpPr>
        <p:grpSpPr>
          <a:xfrm>
            <a:off x="3343275" y="1812925"/>
            <a:ext cx="8159750" cy="323215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16275" y="1816100"/>
            <a:ext cx="838200" cy="68262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0769600" y="4371975"/>
            <a:ext cx="733425" cy="673100"/>
          </a:xfrm>
          <a:prstGeom prst="rect">
            <a:avLst/>
          </a:prstGeom>
          <a:noFill/>
          <a:ln w="9525">
            <a:noFill/>
          </a:ln>
        </p:spPr>
      </p:pic>
      <p:sp>
        <p:nvSpPr>
          <p:cNvPr id="71687" name="文本框 5"/>
          <p:cNvSpPr txBox="1"/>
          <p:nvPr>
            <p:custDataLst>
              <p:tags r:id="rId6"/>
            </p:custDataLst>
          </p:nvPr>
        </p:nvSpPr>
        <p:spPr>
          <a:xfrm>
            <a:off x="3886200" y="2794000"/>
            <a:ext cx="7191375" cy="1270000"/>
          </a:xfrm>
          <a:prstGeom prst="rect">
            <a:avLst/>
          </a:prstGeom>
          <a:noFill/>
          <a:ln w="9525">
            <a:noFill/>
          </a:ln>
        </p:spPr>
        <p:txBody>
          <a:bodyPr wrap="square" lIns="101600" tIns="0" rIns="82550" bIns="0" anchor="ctr" anchorCtr="0"/>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 探寻信托的由来；</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 认知选择信托产品的基本程序；</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en-US" altLang="zh-CN" sz="2000">
                <a:solidFill>
                  <a:srgbClr val="175094"/>
                </a:solidFill>
                <a:latin typeface="微软雅黑" panose="020B0503020204020204" pitchFamily="34" charset="-122"/>
                <a:ea typeface="微软雅黑" panose="020B0503020204020204" pitchFamily="34" charset="-122"/>
              </a:rPr>
              <a:t> </a:t>
            </a:r>
            <a:r>
              <a:rPr lang="zh-CN" altLang="en-US" sz="2000">
                <a:solidFill>
                  <a:srgbClr val="175094"/>
                </a:solidFill>
                <a:latin typeface="微软雅黑" panose="020B0503020204020204" pitchFamily="34" charset="-122"/>
                <a:ea typeface="微软雅黑" panose="020B0503020204020204" pitchFamily="34" charset="-122"/>
              </a:rPr>
              <a:t>模拟实现几种典型的租赁形式。</a:t>
            </a:r>
            <a:endParaRPr lang="zh-CN" altLang="en-US" sz="2000">
              <a:solidFill>
                <a:srgbClr val="175094"/>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信托业务</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695325" y="1196975"/>
            <a:ext cx="7100570" cy="528764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2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（一）信托的概念</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2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《中华人民共和国信托法》中规定：信托是指委托人基于对受托人的信任，将其财产权委托给受托人，由受托人按委托人的意愿以自己的名义，为受益人的利益或者特定目的，进行管理或者处分的行为。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2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信托的本质</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2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（1）信托是一种多边经济关系。委托人、受托人和受益人围绕信托财产而产生的经济关系，即信托关系。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2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（2）信托是一种特殊的财产管理方式。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2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（3）信托是一种合同形式的法律关系。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2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信托的当事人</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2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信托的主要当事人有委托人、受托人、受益人。在信托中各当事人处于不同的地位，拥有不同的权利和义务。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967980" y="2277110"/>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一、信托的概念和特点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732655" y="2540635"/>
            <a:ext cx="262763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buClrTx/>
              <a:buSzTx/>
              <a:buFontTx/>
            </a:pPr>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2. 受托人以受益人最大利益处理信托事务</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2"/>
            </p:custDataLst>
          </p:nvPr>
        </p:nvSpPr>
        <p:spPr>
          <a:xfrm>
            <a:off x="4751705" y="3013710"/>
            <a:ext cx="2599690" cy="2640330"/>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3" name="矩形 22"/>
          <p:cNvSpPr/>
          <p:nvPr>
            <p:custDataLst>
              <p:tags r:id="rId3"/>
            </p:custDataLst>
          </p:nvPr>
        </p:nvSpPr>
        <p:spPr>
          <a:xfrm>
            <a:off x="7588568" y="2540318"/>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3. 受托人不承担损失风险</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custDataLst>
              <p:tags r:id="rId4"/>
            </p:custDataLst>
          </p:nvPr>
        </p:nvSpPr>
        <p:spPr>
          <a:xfrm>
            <a:off x="7588568" y="3013393"/>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 name="矩形 1"/>
          <p:cNvSpPr/>
          <p:nvPr>
            <p:custDataLst>
              <p:tags r:id="rId5"/>
            </p:custDataLst>
          </p:nvPr>
        </p:nvSpPr>
        <p:spPr>
          <a:xfrm>
            <a:off x="1915795" y="2540318"/>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1. 信托财产具有独立性</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custDataLst>
              <p:tags r:id="rId6"/>
            </p:custDataLst>
          </p:nvPr>
        </p:nvSpPr>
        <p:spPr>
          <a:xfrm>
            <a:off x="1916430" y="3013393"/>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5" name="矩形 24"/>
          <p:cNvSpPr/>
          <p:nvPr>
            <p:custDataLst>
              <p:tags r:id="rId7"/>
            </p:custDataLst>
          </p:nvPr>
        </p:nvSpPr>
        <p:spPr>
          <a:xfrm>
            <a:off x="1967865" y="3164205"/>
            <a:ext cx="2378710" cy="2130425"/>
          </a:xfrm>
          <a:prstGeom prst="rect">
            <a:avLst/>
          </a:prstGeom>
        </p:spPr>
        <p:txBody>
          <a:bodyPr wrap="square" tIns="46800" bIns="46800">
            <a:noAutofit/>
          </a:bodyPr>
          <a:p>
            <a:pPr lvl="0" algn="just">
              <a:lnSpc>
                <a:spcPct val="120000"/>
              </a:lnSpc>
              <a:spcAft>
                <a:spcPts val="1000"/>
              </a:spcAft>
              <a:defRPr/>
            </a:pPr>
            <a:r>
              <a:rPr lang="zh-CN" altLang="en-US" sz="140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信托财产是信托行为的标的物，也称财产权。</a:t>
            </a:r>
            <a:endParaRPr lang="zh-CN" altLang="en-US" sz="140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6" name="矩形 25"/>
          <p:cNvSpPr/>
          <p:nvPr>
            <p:custDataLst>
              <p:tags r:id="rId8"/>
            </p:custDataLst>
          </p:nvPr>
        </p:nvSpPr>
        <p:spPr>
          <a:xfrm>
            <a:off x="7737793" y="3210243"/>
            <a:ext cx="2182813" cy="2130425"/>
          </a:xfrm>
          <a:prstGeom prst="rect">
            <a:avLst/>
          </a:prstGeom>
        </p:spPr>
        <p:txBody>
          <a:bodyPr wrap="square" tIns="46800" bIns="46800"/>
          <a:p>
            <a:pPr lvl="0" algn="just" fontAlgn="base">
              <a:lnSpc>
                <a:spcPct val="120000"/>
              </a:lnSpc>
              <a:spcAft>
                <a:spcPts val="1000"/>
              </a:spcAft>
              <a:defRPr/>
            </a:pPr>
            <a:r>
              <a:rPr lang="zh-CN" altLang="en-US" sz="140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受托人是按照委托人的意图对其财产进行管理和处理。信托损益计算遵循实绩原则，即损益按实际的结果进行核算。</a:t>
            </a:r>
            <a:endParaRPr lang="zh-CN" altLang="en-US" sz="140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7" name="矩形 26"/>
          <p:cNvSpPr/>
          <p:nvPr>
            <p:custDataLst>
              <p:tags r:id="rId9"/>
            </p:custDataLst>
          </p:nvPr>
        </p:nvSpPr>
        <p:spPr>
          <a:xfrm>
            <a:off x="4856480" y="3210560"/>
            <a:ext cx="2378710" cy="2130425"/>
          </a:xfrm>
          <a:prstGeom prst="rect">
            <a:avLst/>
          </a:prstGeom>
        </p:spPr>
        <p:txBody>
          <a:bodyPr wrap="square" tIns="46800" bIns="46800">
            <a:noAutofit/>
          </a:bodyPr>
          <a:p>
            <a:pPr lvl="0" algn="just" fontAlgn="base">
              <a:lnSpc>
                <a:spcPct val="120000"/>
              </a:lnSpc>
              <a:spcAft>
                <a:spcPts val="1000"/>
              </a:spcAft>
              <a:defRPr/>
            </a:pPr>
            <a:r>
              <a:rPr lang="zh-CN" altLang="en-US" sz="140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在信托关系中，受托人获得约定的信托报酬，但受托人在信托契约规定的权限内，应当积极能动地管理营运信托财产，以受益人的利益最大化为管理和营运的出发点和归宿，而不是以自身利益最大化为转移。</a:t>
            </a:r>
            <a:endParaRPr lang="zh-CN" altLang="en-US" sz="140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1" name="等腰三角形 30"/>
          <p:cNvSpPr/>
          <p:nvPr>
            <p:custDataLst>
              <p:tags r:id="rId10"/>
            </p:custDataLst>
          </p:nvPr>
        </p:nvSpPr>
        <p:spPr>
          <a:xfrm rot="5400000">
            <a:off x="4351655" y="5254943"/>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32" name="等腰三角形 31"/>
          <p:cNvSpPr/>
          <p:nvPr>
            <p:custDataLst>
              <p:tags r:id="rId11"/>
            </p:custDataLst>
          </p:nvPr>
        </p:nvSpPr>
        <p:spPr>
          <a:xfrm rot="5400000">
            <a:off x="7191693" y="5254943"/>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grpSp>
        <p:nvGrpSpPr>
          <p:cNvPr id="7886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一、信托的概念和特点</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 name="文本框 2"/>
          <p:cNvSpPr txBox="1"/>
          <p:nvPr/>
        </p:nvSpPr>
        <p:spPr>
          <a:xfrm>
            <a:off x="1559560" y="1633220"/>
            <a:ext cx="9915525" cy="506730"/>
          </a:xfrm>
          <a:prstGeom prst="rect">
            <a:avLst/>
          </a:prstGeom>
          <a:noFill/>
        </p:spPr>
        <p:txBody>
          <a:bodyPr wrap="square" rtlCol="0">
            <a:spAutoFit/>
          </a:bodyPr>
          <a:p>
            <a:pPr algn="just">
              <a:lnSpc>
                <a:spcPct val="150000"/>
              </a:lnSpc>
            </a:pPr>
            <a:r>
              <a:rPr lang="zh-CN" altLang="en-US">
                <a:solidFill>
                  <a:srgbClr val="2F75B4"/>
                </a:solidFill>
                <a:latin typeface="微软雅黑" panose="020B0503020204020204" pitchFamily="34" charset="-122"/>
                <a:ea typeface="微软雅黑" panose="020B0503020204020204" pitchFamily="34" charset="-122"/>
              </a:rPr>
              <a:t>（二）信托的特点</a:t>
            </a:r>
            <a:endParaRPr lang="zh-CN" altLang="en-US">
              <a:solidFill>
                <a:srgbClr val="2F75B4"/>
              </a:solidFill>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1925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1769110"/>
            <a:ext cx="4780280"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（一）财产事务管理职能</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财产事务管理职能又称为财务管理职能，在我国又称为“社会理财职能”，是指受托人受委托人的委托，对信托财产进行管理和处理的职能。财务事务管理职能是信托基本职能。</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9815" y="1728470"/>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1825625"/>
            <a:ext cx="574675" cy="576263"/>
          </a:xfrm>
          <a:prstGeom prst="rect">
            <a:avLst/>
          </a:prstGeom>
          <a:noFill/>
          <a:ln w="9525">
            <a:noFill/>
          </a:ln>
        </p:spPr>
      </p:pic>
      <p:sp>
        <p:nvSpPr>
          <p:cNvPr id="21" name="圆角矩形 52"/>
          <p:cNvSpPr/>
          <p:nvPr>
            <p:custDataLst>
              <p:tags r:id="rId6"/>
            </p:custDataLst>
          </p:nvPr>
        </p:nvSpPr>
        <p:spPr>
          <a:xfrm>
            <a:off x="1492250" y="3581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63940" y="365271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3768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二、信托的职能与作用</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824469" y="1988820"/>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6" name="文本框 5"/>
          <p:cNvSpPr txBox="1"/>
          <p:nvPr>
            <p:custDataLst>
              <p:tags r:id="rId14"/>
            </p:custDataLst>
          </p:nvPr>
        </p:nvSpPr>
        <p:spPr>
          <a:xfrm>
            <a:off x="2279650" y="3697605"/>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（二）融通资金职能</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融通资金职能是指信托运作过程中，能够促进资金的流动，调剂余缺。信托的这个职能与财产事务管理职能紧密相连，是在财产事务管理的基础上发展起来的。受托人接受委托人转移的财产并进行运用，以实现信托目的。</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5"/>
    </p:custData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二、信托的职能与作用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400300"/>
            <a:ext cx="7546975" cy="1050925"/>
          </a:xfrm>
          <a:prstGeom prst="rect">
            <a:avLst/>
          </a:prstGeom>
          <a:noFill/>
          <a:ln w="9525">
            <a:noFill/>
          </a:ln>
        </p:spPr>
        <p:txBody>
          <a:bodyPr wrap="square" anchor="t">
            <a:spAutoFit/>
          </a:bodyPr>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（三）社会投资职能</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社会投资职能是指信托机构运用信托业务手段参与社会投资行为，促进了社会</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投资，扩大了社会投资规模。</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1050925"/>
          </a:xfrm>
          <a:prstGeom prst="rect">
            <a:avLst/>
          </a:prstGeom>
          <a:noFill/>
          <a:ln w="9525">
            <a:noFill/>
          </a:ln>
        </p:spPr>
        <p:txBody>
          <a:bodyPr wrap="square" anchor="t">
            <a:spAutoFit/>
          </a:bodyPr>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（四）社会福利职能</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社会福利职能即受托人通过办理信托业务，参与各项社会福利事务，促进社会</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福利事业的发展。这项职能是信托的一个非常独特的职能。</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7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7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401.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0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07.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11.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1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14.xml><?xml version="1.0" encoding="utf-8"?>
<p:tagLst xmlns:p="http://schemas.openxmlformats.org/presentationml/2006/main">
  <p:tag name="KSO_WM_UNIT_PLACING_PICTURE_USER_VIEWPORT" val="{&quot;height&quot;:6843,&quot;width&quot;:7254}"/>
  <p:tag name="REFSHAPE" val="1008966892"/>
</p:tagLst>
</file>

<file path=ppt/tags/tag41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422.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423.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424.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2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28.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29.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431.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32.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33.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434.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35.xml><?xml version="1.0" encoding="utf-8"?>
<p:tagLst xmlns:p="http://schemas.openxmlformats.org/presentationml/2006/main">
  <p:tag name="REFSHAPE" val="1388927652"/>
</p:tagLst>
</file>

<file path=ppt/tags/tag436.xml><?xml version="1.0" encoding="utf-8"?>
<p:tagLst xmlns:p="http://schemas.openxmlformats.org/presentationml/2006/main">
  <p:tag name="REFSHAPE" val="1388926700"/>
</p:tagLst>
</file>

<file path=ppt/tags/tag437.xml><?xml version="1.0" encoding="utf-8"?>
<p:tagLst xmlns:p="http://schemas.openxmlformats.org/presentationml/2006/main">
  <p:tag name="REFSHAPE" val="1388927788"/>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439.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44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44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443.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44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445.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446.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447.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448.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44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2_2"/>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2_2"/>
  <p:tag name="KSO_WM_UNIT_FILL_FORE_SCHEMECOLOR_INDEX" val="6"/>
  <p:tag name="KSO_WM_UNIT_FILL_TYPE" val="1"/>
  <p:tag name="KSO_WM_UNIT_USESOURCEFORMAT_APPLY" val="1"/>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1_2"/>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1_2"/>
  <p:tag name="KSO_WM_UNIT_FILL_FORE_SCHEMECOLOR_INDEX" val="14"/>
  <p:tag name="KSO_WM_UNIT_FILL_TYPE" val="1"/>
  <p:tag name="KSO_WM_UNIT_USESOURCEFORMAT_APPLY" val="1"/>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f*1_2_1"/>
  <p:tag name="KSO_WM_TEMPLATE_CATEGORY" val="diagram"/>
  <p:tag name="KSO_WM_TEMPLATE_INDEX" val="20200118"/>
  <p:tag name="KSO_WM_UNIT_LAYERLEVEL" val="1_1_1"/>
  <p:tag name="KSO_WM_TAG_VERSION" val="1.0"/>
  <p:tag name="KSO_WM_BEAUTIFY_FLAG" val="#wm#"/>
  <p:tag name="KSO_WM_UNIT_NOCLEAR" val="0"/>
  <p:tag name="KSO_WM_DIAGRAM_GROUP_CODE" val="q1-1"/>
  <p:tag name="KSO_WM_UNIT_TYPE" val="q_h_f"/>
  <p:tag name="KSO_WM_UNIT_INDEX" val="1_2_1"/>
  <p:tag name="KSO_WM_UNIT_VALUE" val="147"/>
  <p:tag name="KSO_WM_UNIT_PRESET_TEXT" val="单击此处添加文本具体内容，简明扼要的阐述您的观点。根据需要可酌情增减文字，以便观者准确的理解您传达的思想。"/>
  <p:tag name="KSO_WM_UNIT_TEXT_FILL_FORE_SCHEMECOLOR_INDEX" val="16"/>
  <p:tag name="KSO_WM_UNIT_TEXT_FILL_TYPE" val="1"/>
  <p:tag name="KSO_WM_UNIT_USESOURCEFORMAT_APPLY" val="1"/>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f*1_1_1"/>
  <p:tag name="KSO_WM_TEMPLATE_CATEGORY" val="diagram"/>
  <p:tag name="KSO_WM_TEMPLATE_INDEX" val="20200118"/>
  <p:tag name="KSO_WM_UNIT_LAYERLEVEL" val="1_1_1"/>
  <p:tag name="KSO_WM_TAG_VERSION" val="1.0"/>
  <p:tag name="KSO_WM_BEAUTIFY_FLAG" val="#wm#"/>
  <p:tag name="KSO_WM_UNIT_NOCLEAR" val="0"/>
  <p:tag name="KSO_WM_DIAGRAM_GROUP_CODE" val="q1-1"/>
  <p:tag name="KSO_WM_UNIT_TYPE" val="q_h_f"/>
  <p:tag name="KSO_WM_UNIT_INDEX" val="1_1_1"/>
  <p:tag name="KSO_WM_UNIT_VALUE" val="147"/>
  <p:tag name="KSO_WM_UNIT_PRESET_TEXT" val="单击此处添加文本具体内容，简明扼要的阐述您的观点。根据需要可酌情增减文字，以便观者准确的理解您传达的思想。"/>
  <p:tag name="KSO_WM_UNIT_TEXT_FILL_FORE_SCHEMECOLOR_INDEX" val="16"/>
  <p:tag name="KSO_WM_UNIT_TEXT_FILL_TYPE" val="1"/>
  <p:tag name="KSO_WM_UNIT_USESOURCEFORMAT_APPLY" val="1"/>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2_1"/>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2_1"/>
  <p:tag name="KSO_WM_UNIT_FILL_FORE_SCHEMECOLOR_INDEX" val="6"/>
  <p:tag name="KSO_WM_UNIT_FILL_TYPE" val="1"/>
  <p:tag name="KSO_WM_UNIT_LINE_FORE_SCHEMECOLOR_INDEX" val="14"/>
  <p:tag name="KSO_WM_UNIT_LINE_FILL_TYPE" val="2"/>
  <p:tag name="KSO_WM_UNIT_USESOURCEFORMAT_APPLY" val="1"/>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1_1"/>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1_1"/>
  <p:tag name="KSO_WM_UNIT_FILL_FORE_SCHEMECOLOR_INDEX" val="14"/>
  <p:tag name="KSO_WM_UNIT_FILL_TYPE" val="1"/>
  <p:tag name="KSO_WM_UNIT_LINE_FORE_SCHEMECOLOR_INDEX" val="14"/>
  <p:tag name="KSO_WM_UNIT_LINE_FILL_TYPE" val="2"/>
  <p:tag name="KSO_WM_UNIT_USESOURCEFORMAT_APPLY" val="1"/>
</p:tagLst>
</file>

<file path=ppt/tags/tag456.xml><?xml version="1.0" encoding="utf-8"?>
<p:tagLst xmlns:p="http://schemas.openxmlformats.org/presentationml/2006/main">
  <p:tag name="KSO_WM_UNIT_HIGHLIGHT" val="0"/>
  <p:tag name="KSO_WM_UNIT_COMPATIBLE" val="0"/>
  <p:tag name="KSO_WM_DIAGRAM_GROUP_CODE" val="l1-1"/>
  <p:tag name="KSO_WM_UNIT_TYPE" val="l_h_i"/>
  <p:tag name="KSO_WM_UNIT_INDEX" val="1_2_2"/>
  <p:tag name="KSO_WM_UNIT_ID" val="diagram20187725_4*l_h_i*1_2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45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5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5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2_2"/>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2_2"/>
  <p:tag name="KSO_WM_UNIT_FILL_FORE_SCHEMECOLOR_INDEX" val="6"/>
  <p:tag name="KSO_WM_UNIT_FILL_TYPE" val="1"/>
  <p:tag name="KSO_WM_UNIT_USESOURCEFORMAT_APPLY" val="1"/>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1_2"/>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1_2"/>
  <p:tag name="KSO_WM_UNIT_FILL_FORE_SCHEMECOLOR_INDEX" val="14"/>
  <p:tag name="KSO_WM_UNIT_FILL_TYPE" val="1"/>
  <p:tag name="KSO_WM_UNIT_USESOURCEFORMAT_APPLY" val="1"/>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f*1_2_1"/>
  <p:tag name="KSO_WM_TEMPLATE_CATEGORY" val="diagram"/>
  <p:tag name="KSO_WM_TEMPLATE_INDEX" val="20200118"/>
  <p:tag name="KSO_WM_UNIT_LAYERLEVEL" val="1_1_1"/>
  <p:tag name="KSO_WM_TAG_VERSION" val="1.0"/>
  <p:tag name="KSO_WM_BEAUTIFY_FLAG" val="#wm#"/>
  <p:tag name="KSO_WM_UNIT_NOCLEAR" val="0"/>
  <p:tag name="KSO_WM_DIAGRAM_GROUP_CODE" val="q1-1"/>
  <p:tag name="KSO_WM_UNIT_TYPE" val="q_h_f"/>
  <p:tag name="KSO_WM_UNIT_INDEX" val="1_2_1"/>
  <p:tag name="KSO_WM_UNIT_VALUE" val="147"/>
  <p:tag name="KSO_WM_UNIT_PRESET_TEXT" val="单击此处添加文本具体内容，简明扼要的阐述您的观点。根据需要可酌情增减文字，以便观者准确的理解您传达的思想。"/>
  <p:tag name="KSO_WM_UNIT_TEXT_FILL_FORE_SCHEMECOLOR_INDEX" val="16"/>
  <p:tag name="KSO_WM_UNIT_TEXT_FILL_TYPE" val="1"/>
  <p:tag name="KSO_WM_UNIT_USESOURCEFORMAT_APPLY" val="1"/>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f*1_1_1"/>
  <p:tag name="KSO_WM_TEMPLATE_CATEGORY" val="diagram"/>
  <p:tag name="KSO_WM_TEMPLATE_INDEX" val="20200118"/>
  <p:tag name="KSO_WM_UNIT_LAYERLEVEL" val="1_1_1"/>
  <p:tag name="KSO_WM_TAG_VERSION" val="1.0"/>
  <p:tag name="KSO_WM_BEAUTIFY_FLAG" val="#wm#"/>
  <p:tag name="KSO_WM_UNIT_NOCLEAR" val="0"/>
  <p:tag name="KSO_WM_DIAGRAM_GROUP_CODE" val="q1-1"/>
  <p:tag name="KSO_WM_UNIT_TYPE" val="q_h_f"/>
  <p:tag name="KSO_WM_UNIT_INDEX" val="1_1_1"/>
  <p:tag name="KSO_WM_UNIT_VALUE" val="147"/>
  <p:tag name="KSO_WM_UNIT_PRESET_TEXT" val="单击此处添加文本具体内容，简明扼要的阐述您的观点。根据需要可酌情增减文字，以便观者准确的理解您传达的思想。"/>
  <p:tag name="KSO_WM_UNIT_TEXT_FILL_FORE_SCHEMECOLOR_INDEX" val="16"/>
  <p:tag name="KSO_WM_UNIT_TEXT_FILL_TYPE" val="1"/>
  <p:tag name="KSO_WM_UNIT_USESOURCEFORMAT_APPLY" val="1"/>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2_1"/>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2_1"/>
  <p:tag name="KSO_WM_UNIT_FILL_FORE_SCHEMECOLOR_INDEX" val="6"/>
  <p:tag name="KSO_WM_UNIT_FILL_TYPE" val="1"/>
  <p:tag name="KSO_WM_UNIT_LINE_FORE_SCHEMECOLOR_INDEX" val="14"/>
  <p:tag name="KSO_WM_UNIT_LINE_FILL_TYPE" val="2"/>
  <p:tag name="KSO_WM_UNIT_USESOURCEFORMAT_APPLY" val="1"/>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1_1"/>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1_1"/>
  <p:tag name="KSO_WM_UNIT_FILL_FORE_SCHEMECOLOR_INDEX" val="14"/>
  <p:tag name="KSO_WM_UNIT_FILL_TYPE" val="1"/>
  <p:tag name="KSO_WM_UNIT_LINE_FORE_SCHEMECOLOR_INDEX" val="14"/>
  <p:tag name="KSO_WM_UNIT_LINE_FILL_TYPE" val="2"/>
  <p:tag name="KSO_WM_UNIT_USESOURCEFORMAT_APPLY" val="1"/>
</p:tagLst>
</file>

<file path=ppt/tags/tag466.xml><?xml version="1.0" encoding="utf-8"?>
<p:tagLst xmlns:p="http://schemas.openxmlformats.org/presentationml/2006/main">
  <p:tag name="KSO_WM_UNIT_HIGHLIGHT" val="0"/>
  <p:tag name="KSO_WM_UNIT_COMPATIBLE" val="0"/>
  <p:tag name="KSO_WM_DIAGRAM_GROUP_CODE" val="l1-1"/>
  <p:tag name="KSO_WM_UNIT_TYPE" val="l_h_i"/>
  <p:tag name="KSO_WM_UNIT_INDEX" val="1_2_2"/>
  <p:tag name="KSO_WM_UNIT_ID" val="diagram20187725_4*l_h_i*1_2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46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6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6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7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7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7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7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7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7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7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7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7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8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8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8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LINE_FORE_SCHEMECOLOR_INDEX" val="5"/>
  <p:tag name="KSO_WM_UNIT_LINE_FILL_TYPE" val="2"/>
  <p:tag name="KSO_WM_UNIT_USESOURCEFORMAT_APPLY" val="1"/>
  <p:tag name="KSO_WM_UNIT_DIAGRAM_SCHEMECOLOR_ID" val="4"/>
</p:tagLst>
</file>

<file path=ppt/tags/tag484.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 name="KSO_WM_UNIT_DIAGRAM_SCHEMECOLOR_ID" val="4"/>
</p:tagLst>
</file>

<file path=ppt/tags/tag48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 name="KSO_WM_UNIT_DIAGRAM_SCHEMECOLOR_ID" val="4"/>
</p:tagLst>
</file>

<file path=ppt/tags/tag48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4"/>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1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1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8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LINE_FORE_SCHEMECOLOR_INDEX" val="6"/>
  <p:tag name="KSO_WM_UNIT_LINE_FILL_TYPE" val="2"/>
  <p:tag name="KSO_WM_UNIT_USESOURCEFORMAT_APPLY" val="1"/>
  <p:tag name="KSO_WM_UNIT_DIAGRAM_SCHEMECOLOR_ID" val="4"/>
</p:tagLst>
</file>

<file path=ppt/tags/tag48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14"/>
  <p:tag name="KSO_WM_UNIT_FILL_TYPE" val="1"/>
  <p:tag name="KSO_WM_UNIT_LINE_FORE_SCHEMECOLOR_INDEX" val="6"/>
  <p:tag name="KSO_WM_UNIT_LINE_FILL_TYPE" val="2"/>
  <p:tag name="KSO_WM_UNIT_TEXT_FILL_FORE_SCHEMECOLOR_INDEX" val="6"/>
  <p:tag name="KSO_WM_UNIT_TEXT_FILL_TYPE" val="1"/>
  <p:tag name="KSO_WM_UNIT_USESOURCEFORMAT_APPLY" val="1"/>
  <p:tag name="KSO_WM_UNIT_DIAGRAM_SCHEMECOLOR_ID" val="4"/>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 name="KSO_WM_UNIT_DIAGRAM_SCHEMECOLOR_ID" val="4"/>
</p:tagLst>
</file>

<file path=ppt/tags/tag49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2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2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9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LINE_FORE_SCHEMECOLOR_INDEX" val="7"/>
  <p:tag name="KSO_WM_UNIT_LINE_FILL_TYPE" val="2"/>
  <p:tag name="KSO_WM_UNIT_USESOURCEFORMAT_APPLY" val="1"/>
  <p:tag name="KSO_WM_UNIT_DIAGRAM_SCHEMECOLOR_ID" val="4"/>
</p:tagLst>
</file>

<file path=ppt/tags/tag494.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 name="KSO_WM_UNIT_DIAGRAM_SCHEMECOLOR_ID" val="4"/>
</p:tagLst>
</file>

<file path=ppt/tags/tag49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4"/>
</p:tagLst>
</file>

<file path=ppt/tags/tag49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3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3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9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49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LINE_FORE_SCHEMECOLOR_INDEX" val="8"/>
  <p:tag name="KSO_WM_UNIT_LINE_FILL_TYPE" val="2"/>
  <p:tag name="KSO_WM_UNIT_USESOURCEFORMAT_APPLY" val="1"/>
  <p:tag name="KSO_WM_UNIT_DIAGRAM_SCHEMECOLOR_ID" val="4"/>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14"/>
  <p:tag name="KSO_WM_UNIT_FILL_TYPE" val="1"/>
  <p:tag name="KSO_WM_UNIT_LINE_FORE_SCHEMECOLOR_INDEX" val="8"/>
  <p:tag name="KSO_WM_UNIT_LINE_FILL_TYPE" val="2"/>
  <p:tag name="KSO_WM_UNIT_TEXT_FILL_FORE_SCHEMECOLOR_INDEX" val="8"/>
  <p:tag name="KSO_WM_UNIT_TEXT_FILL_TYPE" val="1"/>
  <p:tag name="KSO_WM_UNIT_USESOURCEFORMAT_APPLY" val="1"/>
  <p:tag name="KSO_WM_UNIT_DIAGRAM_SCHEMECOLOR_ID" val="4"/>
</p:tagLst>
</file>

<file path=ppt/tags/tag50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8"/>
  <p:tag name="KSO_WM_UNIT_LINE_FILL_TYPE" val="2"/>
  <p:tag name="KSO_WM_UNIT_TEXT_FILL_FORE_SCHEMECOLOR_INDEX" val="2"/>
  <p:tag name="KSO_WM_UNIT_TEXT_FILL_TYPE" val="1"/>
  <p:tag name="KSO_WM_UNIT_USESOURCEFORMAT_APPLY" val="1"/>
  <p:tag name="KSO_WM_UNIT_DIAGRAM_SCHEMECOLOR_ID" val="4"/>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4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4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50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0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0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0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0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0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0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1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1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1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1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1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1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1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1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2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2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2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2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2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2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2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2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2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3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3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3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3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3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3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3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3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3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4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4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4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4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4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4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4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4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4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5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5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5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5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5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5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5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5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5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6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6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6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6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6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6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6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6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6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7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7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7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7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7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7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7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7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7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8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8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8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8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8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8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8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8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8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9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592.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593.xml><?xml version="1.0" encoding="utf-8"?>
<p:tagLst xmlns:p="http://schemas.openxmlformats.org/presentationml/2006/main">
  <p:tag name="KSO_DOCER_TEMPLATE_OPEN_ONCE_MARK"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3401</Words>
  <Application>WPS 演示</Application>
  <PresentationFormat>在屏幕上显示</PresentationFormat>
  <Paragraphs>223</Paragraphs>
  <Slides>23</Slides>
  <Notes>0</Notes>
  <HiddenSlides>0</HiddenSlides>
  <MMClips>0</MMClips>
  <ScaleCrop>false</ScaleCrop>
  <HeadingPairs>
    <vt:vector size="6" baseType="variant">
      <vt:variant>
        <vt:lpstr>已用的字体</vt:lpstr>
      </vt:variant>
      <vt:variant>
        <vt:i4>13</vt:i4>
      </vt:variant>
      <vt:variant>
        <vt:lpstr>主题</vt:lpstr>
      </vt:variant>
      <vt:variant>
        <vt:i4>5</vt:i4>
      </vt:variant>
      <vt:variant>
        <vt:lpstr>幻灯片标题</vt:lpstr>
      </vt:variant>
      <vt:variant>
        <vt:i4>23</vt:i4>
      </vt:variant>
    </vt:vector>
  </HeadingPairs>
  <TitlesOfParts>
    <vt:vector size="41" baseType="lpstr">
      <vt:lpstr>Arial</vt:lpstr>
      <vt:lpstr>宋体</vt:lpstr>
      <vt:lpstr>Wingdings</vt:lpstr>
      <vt:lpstr>微软雅黑</vt:lpstr>
      <vt:lpstr>汉仪旗黑-85S</vt:lpstr>
      <vt:lpstr>黑体</vt:lpstr>
      <vt:lpstr>Bodoni MT Black</vt:lpstr>
      <vt:lpstr>等线</vt:lpstr>
      <vt:lpstr>WPS-Bullets</vt:lpstr>
      <vt:lpstr>Wingdings</vt:lpstr>
      <vt:lpstr>Segoe UI</vt:lpstr>
      <vt:lpstr>Calibri</vt:lpstr>
      <vt:lpstr>Arial Unicode MS</vt:lpstr>
      <vt:lpstr>2_Office 主题​​</vt:lpstr>
      <vt:lpstr>1_Office 主题​​</vt:lpstr>
      <vt:lpstr>3_Office 主题​​</vt:lpstr>
      <vt:lpstr>5_Office 主题​​</vt:lpstr>
      <vt:lpstr>6_Office 主题​​</vt:lpstr>
      <vt:lpstr>项目二  信用与利息</vt:lpstr>
      <vt:lpstr>PowerPoint 演示文稿</vt:lpstr>
      <vt:lpstr>PowerPoint 演示文稿</vt:lpstr>
      <vt:lpstr>PowerPoint 演示文稿</vt:lpstr>
      <vt:lpstr>任务一  信用概述</vt:lpstr>
      <vt:lpstr>PowerPoint 演示文稿</vt:lpstr>
      <vt:lpstr>PowerPoint 演示文稿</vt:lpstr>
      <vt:lpstr>PowerPoint 演示文稿</vt:lpstr>
      <vt:lpstr>PowerPoint 演示文稿</vt:lpstr>
      <vt:lpstr>PowerPoint 演示文稿</vt:lpstr>
      <vt:lpstr>PowerPoint 演示文稿</vt:lpstr>
      <vt:lpstr>任务一  信托业务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166</cp:revision>
  <dcterms:created xsi:type="dcterms:W3CDTF">2009-11-12T00:16:00Z</dcterms:created>
  <dcterms:modified xsi:type="dcterms:W3CDTF">2022-02-27T03:59:42Z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FE2854314D214F57B1A420E1B02D519B</vt:lpwstr>
  </property>
</Properties>
</file>